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  <p:sldMasterId id="2147483861" r:id="rId5"/>
    <p:sldMasterId id="2147484009" r:id="rId6"/>
    <p:sldMasterId id="2147484067" r:id="rId7"/>
  </p:sldMasterIdLst>
  <p:notesMasterIdLst>
    <p:notesMasterId r:id="rId13"/>
  </p:notesMasterIdLst>
  <p:handoutMasterIdLst>
    <p:handoutMasterId r:id="rId14"/>
  </p:handoutMasterIdLst>
  <p:sldIdLst>
    <p:sldId id="609" r:id="rId8"/>
    <p:sldId id="623" r:id="rId9"/>
    <p:sldId id="613" r:id="rId10"/>
    <p:sldId id="626" r:id="rId11"/>
    <p:sldId id="538" r:id="rId12"/>
  </p:sldIdLst>
  <p:sldSz cx="12192000" cy="6858000"/>
  <p:notesSz cx="6888163" cy="9607550"/>
  <p:defaultTextStyle>
    <a:defPPr>
      <a:defRPr lang="en-US"/>
    </a:defPPr>
    <a:lvl1pPr marL="0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4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9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45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59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73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88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04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18" algn="l" defTabSz="914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538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Thorne" initials="ST" lastIdx="1" clrIdx="0">
    <p:extLst>
      <p:ext uri="{19B8F6BF-5375-455C-9EA6-DF929625EA0E}">
        <p15:presenceInfo xmlns:p15="http://schemas.microsoft.com/office/powerpoint/2012/main" userId="S::sarah.thorne@thereturnhub.com::1a892b7e-d411-406b-ab70-9e336ec4a7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498"/>
    <a:srgbClr val="F6DCDD"/>
    <a:srgbClr val="DB575E"/>
    <a:srgbClr val="3C2F5B"/>
    <a:srgbClr val="333399"/>
    <a:srgbClr val="2B8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48A46-7F15-4AB0-BE7E-9A358EF92A40}" v="12" dt="2024-09-17T21:14:37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2" y="210"/>
      </p:cViewPr>
      <p:guideLst>
        <p:guide pos="753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horne" userId="1a892b7e-d411-406b-ab70-9e336ec4a7c6" providerId="ADAL" clId="{17348A46-7F15-4AB0-BE7E-9A358EF92A40}"/>
    <pc:docChg chg="custSel modSld">
      <pc:chgData name="Sarah Thorne" userId="1a892b7e-d411-406b-ab70-9e336ec4a7c6" providerId="ADAL" clId="{17348A46-7F15-4AB0-BE7E-9A358EF92A40}" dt="2024-09-17T21:14:37.797" v="12" actId="20577"/>
      <pc:docMkLst>
        <pc:docMk/>
      </pc:docMkLst>
      <pc:sldChg chg="modSp mod">
        <pc:chgData name="Sarah Thorne" userId="1a892b7e-d411-406b-ab70-9e336ec4a7c6" providerId="ADAL" clId="{17348A46-7F15-4AB0-BE7E-9A358EF92A40}" dt="2024-09-04T08:57:48.285" v="0" actId="33524"/>
        <pc:sldMkLst>
          <pc:docMk/>
          <pc:sldMk cId="317622689" sldId="613"/>
        </pc:sldMkLst>
        <pc:spChg chg="mod">
          <ac:chgData name="Sarah Thorne" userId="1a892b7e-d411-406b-ab70-9e336ec4a7c6" providerId="ADAL" clId="{17348A46-7F15-4AB0-BE7E-9A358EF92A40}" dt="2024-09-04T08:57:48.285" v="0" actId="33524"/>
          <ac:spMkLst>
            <pc:docMk/>
            <pc:sldMk cId="317622689" sldId="613"/>
            <ac:spMk id="3" creationId="{F6296682-5BBF-92B1-5279-DBFE6BA1047B}"/>
          </ac:spMkLst>
        </pc:spChg>
      </pc:sldChg>
      <pc:sldChg chg="modSp">
        <pc:chgData name="Sarah Thorne" userId="1a892b7e-d411-406b-ab70-9e336ec4a7c6" providerId="ADAL" clId="{17348A46-7F15-4AB0-BE7E-9A358EF92A40}" dt="2024-09-17T21:14:37.797" v="12" actId="20577"/>
        <pc:sldMkLst>
          <pc:docMk/>
          <pc:sldMk cId="2035373014" sldId="626"/>
        </pc:sldMkLst>
        <pc:graphicFrameChg chg="mod">
          <ac:chgData name="Sarah Thorne" userId="1a892b7e-d411-406b-ab70-9e336ec4a7c6" providerId="ADAL" clId="{17348A46-7F15-4AB0-BE7E-9A358EF92A40}" dt="2024-09-17T21:14:37.797" v="12" actId="20577"/>
          <ac:graphicFrameMkLst>
            <pc:docMk/>
            <pc:sldMk cId="2035373014" sldId="626"/>
            <ac:graphicFrameMk id="7" creationId="{0A0C0701-8395-0017-5BF7-87D9AA04AEE8}"/>
          </ac:graphicFrameMkLst>
        </pc:graphicFrameChg>
      </pc:sldChg>
    </pc:docChg>
  </pc:docChgLst>
  <pc:docChgLst>
    <pc:chgData name="Sarah Thorne" userId="1a892b7e-d411-406b-ab70-9e336ec4a7c6" providerId="ADAL" clId="{A7B0DE95-9A6F-45A2-ABDB-EF6C5ECB887A}"/>
    <pc:docChg chg="undo custSel addSld delSld modSld">
      <pc:chgData name="Sarah Thorne" userId="1a892b7e-d411-406b-ab70-9e336ec4a7c6" providerId="ADAL" clId="{A7B0DE95-9A6F-45A2-ABDB-EF6C5ECB887A}" dt="2022-09-16T16:04:07.365" v="659" actId="22"/>
      <pc:docMkLst>
        <pc:docMk/>
      </pc:docMkLst>
      <pc:sldChg chg="addSp delSp modSp mod">
        <pc:chgData name="Sarah Thorne" userId="1a892b7e-d411-406b-ab70-9e336ec4a7c6" providerId="ADAL" clId="{A7B0DE95-9A6F-45A2-ABDB-EF6C5ECB887A}" dt="2022-09-16T16:04:07.365" v="659" actId="22"/>
        <pc:sldMkLst>
          <pc:docMk/>
          <pc:sldMk cId="317622689" sldId="613"/>
        </pc:sldMkLst>
        <pc:spChg chg="mod">
          <ac:chgData name="Sarah Thorne" userId="1a892b7e-d411-406b-ab70-9e336ec4a7c6" providerId="ADAL" clId="{A7B0DE95-9A6F-45A2-ABDB-EF6C5ECB887A}" dt="2022-09-15T22:07:12.726" v="525" actId="6549"/>
          <ac:spMkLst>
            <pc:docMk/>
            <pc:sldMk cId="317622689" sldId="613"/>
            <ac:spMk id="3" creationId="{F6296682-5BBF-92B1-5279-DBFE6BA1047B}"/>
          </ac:spMkLst>
        </pc:spChg>
        <pc:spChg chg="add del">
          <ac:chgData name="Sarah Thorne" userId="1a892b7e-d411-406b-ab70-9e336ec4a7c6" providerId="ADAL" clId="{A7B0DE95-9A6F-45A2-ABDB-EF6C5ECB887A}" dt="2022-09-16T16:04:07.365" v="659" actId="22"/>
          <ac:spMkLst>
            <pc:docMk/>
            <pc:sldMk cId="317622689" sldId="613"/>
            <ac:spMk id="5" creationId="{94C5C601-654D-71E7-806F-9F472AEC357B}"/>
          </ac:spMkLst>
        </pc:spChg>
        <pc:spChg chg="add del">
          <ac:chgData name="Sarah Thorne" userId="1a892b7e-d411-406b-ab70-9e336ec4a7c6" providerId="ADAL" clId="{A7B0DE95-9A6F-45A2-ABDB-EF6C5ECB887A}" dt="2022-09-16T16:04:07.206" v="658" actId="22"/>
          <ac:spMkLst>
            <pc:docMk/>
            <pc:sldMk cId="317622689" sldId="613"/>
            <ac:spMk id="7" creationId="{EBD75CFB-9998-1E0C-E32B-22E0EF41FB19}"/>
          </ac:spMkLst>
        </pc:spChg>
      </pc:sldChg>
      <pc:sldChg chg="modSp mod">
        <pc:chgData name="Sarah Thorne" userId="1a892b7e-d411-406b-ab70-9e336ec4a7c6" providerId="ADAL" clId="{A7B0DE95-9A6F-45A2-ABDB-EF6C5ECB887A}" dt="2022-09-15T22:04:57.772" v="456" actId="20577"/>
        <pc:sldMkLst>
          <pc:docMk/>
          <pc:sldMk cId="4108265964" sldId="623"/>
        </pc:sldMkLst>
        <pc:spChg chg="mod">
          <ac:chgData name="Sarah Thorne" userId="1a892b7e-d411-406b-ab70-9e336ec4a7c6" providerId="ADAL" clId="{A7B0DE95-9A6F-45A2-ABDB-EF6C5ECB887A}" dt="2022-09-15T22:04:57.772" v="456" actId="20577"/>
          <ac:spMkLst>
            <pc:docMk/>
            <pc:sldMk cId="4108265964" sldId="623"/>
            <ac:spMk id="3" creationId="{F6296682-5BBF-92B1-5279-DBFE6BA1047B}"/>
          </ac:spMkLst>
        </pc:spChg>
      </pc:sldChg>
      <pc:sldChg chg="modSp mod">
        <pc:chgData name="Sarah Thorne" userId="1a892b7e-d411-406b-ab70-9e336ec4a7c6" providerId="ADAL" clId="{A7B0DE95-9A6F-45A2-ABDB-EF6C5ECB887A}" dt="2022-09-15T22:10:52.789" v="635" actId="20577"/>
        <pc:sldMkLst>
          <pc:docMk/>
          <pc:sldMk cId="2035373014" sldId="626"/>
        </pc:sldMkLst>
        <pc:spChg chg="mod">
          <ac:chgData name="Sarah Thorne" userId="1a892b7e-d411-406b-ab70-9e336ec4a7c6" providerId="ADAL" clId="{A7B0DE95-9A6F-45A2-ABDB-EF6C5ECB887A}" dt="2022-09-15T22:08:46.526" v="587" actId="20577"/>
          <ac:spMkLst>
            <pc:docMk/>
            <pc:sldMk cId="2035373014" sldId="626"/>
            <ac:spMk id="18" creationId="{4703936E-2303-6542-6A16-871EE22CC25E}"/>
          </ac:spMkLst>
        </pc:spChg>
        <pc:spChg chg="mod">
          <ac:chgData name="Sarah Thorne" userId="1a892b7e-d411-406b-ab70-9e336ec4a7c6" providerId="ADAL" clId="{A7B0DE95-9A6F-45A2-ABDB-EF6C5ECB887A}" dt="2022-09-15T22:09:42.215" v="602" actId="20577"/>
          <ac:spMkLst>
            <pc:docMk/>
            <pc:sldMk cId="2035373014" sldId="626"/>
            <ac:spMk id="26" creationId="{16842EFA-CE98-76C6-6E07-E2E361F14E6F}"/>
          </ac:spMkLst>
        </pc:spChg>
        <pc:spChg chg="mod">
          <ac:chgData name="Sarah Thorne" userId="1a892b7e-d411-406b-ab70-9e336ec4a7c6" providerId="ADAL" clId="{A7B0DE95-9A6F-45A2-ABDB-EF6C5ECB887A}" dt="2022-09-15T22:10:06.685" v="620" actId="20577"/>
          <ac:spMkLst>
            <pc:docMk/>
            <pc:sldMk cId="2035373014" sldId="626"/>
            <ac:spMk id="28" creationId="{F872FD48-28F0-BF3A-C9E6-319A1A93B527}"/>
          </ac:spMkLst>
        </pc:spChg>
        <pc:spChg chg="mod">
          <ac:chgData name="Sarah Thorne" userId="1a892b7e-d411-406b-ab70-9e336ec4a7c6" providerId="ADAL" clId="{A7B0DE95-9A6F-45A2-ABDB-EF6C5ECB887A}" dt="2022-09-15T22:10:52.789" v="635" actId="20577"/>
          <ac:spMkLst>
            <pc:docMk/>
            <pc:sldMk cId="2035373014" sldId="626"/>
            <ac:spMk id="30" creationId="{BD2C4E1B-DA65-4354-FEF3-5413E2B7A020}"/>
          </ac:spMkLst>
        </pc:spChg>
        <pc:graphicFrameChg chg="mod">
          <ac:chgData name="Sarah Thorne" userId="1a892b7e-d411-406b-ab70-9e336ec4a7c6" providerId="ADAL" clId="{A7B0DE95-9A6F-45A2-ABDB-EF6C5ECB887A}" dt="2022-09-15T22:07:47.963" v="530" actId="20577"/>
          <ac:graphicFrameMkLst>
            <pc:docMk/>
            <pc:sldMk cId="2035373014" sldId="626"/>
            <ac:graphicFrameMk id="7" creationId="{0A0C0701-8395-0017-5BF7-87D9AA04AEE8}"/>
          </ac:graphicFrameMkLst>
        </pc:graphicFrameChg>
      </pc:sldChg>
      <pc:sldChg chg="modSp add del mod">
        <pc:chgData name="Sarah Thorne" userId="1a892b7e-d411-406b-ab70-9e336ec4a7c6" providerId="ADAL" clId="{A7B0DE95-9A6F-45A2-ABDB-EF6C5ECB887A}" dt="2022-09-16T16:04:07.079" v="657"/>
        <pc:sldMkLst>
          <pc:docMk/>
          <pc:sldMk cId="2982146310" sldId="627"/>
        </pc:sldMkLst>
        <pc:spChg chg="mod">
          <ac:chgData name="Sarah Thorne" userId="1a892b7e-d411-406b-ab70-9e336ec4a7c6" providerId="ADAL" clId="{A7B0DE95-9A6F-45A2-ABDB-EF6C5ECB887A}" dt="2022-09-16T16:04:06.891" v="656" actId="20577"/>
          <ac:spMkLst>
            <pc:docMk/>
            <pc:sldMk cId="2982146310" sldId="627"/>
            <ac:spMk id="2" creationId="{D455A464-7241-2A19-F3D7-DB560BE64C87}"/>
          </ac:spMkLst>
        </pc:spChg>
      </pc:sldChg>
    </pc:docChg>
  </pc:docChgLst>
  <pc:docChgLst>
    <pc:chgData name="Sarah Thorne" userId="1a892b7e-d411-406b-ab70-9e336ec4a7c6" providerId="ADAL" clId="{D96AE70A-DB0A-47E8-99F3-E55370ED2D49}"/>
    <pc:docChg chg="custSel modSld">
      <pc:chgData name="Sarah Thorne" userId="1a892b7e-d411-406b-ab70-9e336ec4a7c6" providerId="ADAL" clId="{D96AE70A-DB0A-47E8-99F3-E55370ED2D49}" dt="2023-12-01T17:51:55.667" v="268" actId="255"/>
      <pc:docMkLst>
        <pc:docMk/>
      </pc:docMkLst>
      <pc:sldChg chg="modSp mod">
        <pc:chgData name="Sarah Thorne" userId="1a892b7e-d411-406b-ab70-9e336ec4a7c6" providerId="ADAL" clId="{D96AE70A-DB0A-47E8-99F3-E55370ED2D49}" dt="2023-12-01T17:46:55.847" v="128" actId="20577"/>
        <pc:sldMkLst>
          <pc:docMk/>
          <pc:sldMk cId="317622689" sldId="613"/>
        </pc:sldMkLst>
        <pc:spChg chg="mod">
          <ac:chgData name="Sarah Thorne" userId="1a892b7e-d411-406b-ab70-9e336ec4a7c6" providerId="ADAL" clId="{D96AE70A-DB0A-47E8-99F3-E55370ED2D49}" dt="2023-12-01T17:46:55.847" v="128" actId="20577"/>
          <ac:spMkLst>
            <pc:docMk/>
            <pc:sldMk cId="317622689" sldId="613"/>
            <ac:spMk id="3" creationId="{F6296682-5BBF-92B1-5279-DBFE6BA1047B}"/>
          </ac:spMkLst>
        </pc:spChg>
      </pc:sldChg>
      <pc:sldChg chg="modSp mod">
        <pc:chgData name="Sarah Thorne" userId="1a892b7e-d411-406b-ab70-9e336ec4a7c6" providerId="ADAL" clId="{D96AE70A-DB0A-47E8-99F3-E55370ED2D49}" dt="2023-12-01T17:45:20.200" v="64" actId="20577"/>
        <pc:sldMkLst>
          <pc:docMk/>
          <pc:sldMk cId="4108265964" sldId="623"/>
        </pc:sldMkLst>
        <pc:spChg chg="mod">
          <ac:chgData name="Sarah Thorne" userId="1a892b7e-d411-406b-ab70-9e336ec4a7c6" providerId="ADAL" clId="{D96AE70A-DB0A-47E8-99F3-E55370ED2D49}" dt="2023-12-01T17:45:20.200" v="64" actId="20577"/>
          <ac:spMkLst>
            <pc:docMk/>
            <pc:sldMk cId="4108265964" sldId="623"/>
            <ac:spMk id="3" creationId="{F6296682-5BBF-92B1-5279-DBFE6BA1047B}"/>
          </ac:spMkLst>
        </pc:spChg>
      </pc:sldChg>
      <pc:sldChg chg="modSp mod">
        <pc:chgData name="Sarah Thorne" userId="1a892b7e-d411-406b-ab70-9e336ec4a7c6" providerId="ADAL" clId="{D96AE70A-DB0A-47E8-99F3-E55370ED2D49}" dt="2023-12-01T17:51:55.667" v="268" actId="255"/>
        <pc:sldMkLst>
          <pc:docMk/>
          <pc:sldMk cId="2035373014" sldId="626"/>
        </pc:sldMkLst>
        <pc:spChg chg="mod">
          <ac:chgData name="Sarah Thorne" userId="1a892b7e-d411-406b-ab70-9e336ec4a7c6" providerId="ADAL" clId="{D96AE70A-DB0A-47E8-99F3-E55370ED2D49}" dt="2023-12-01T17:50:18.978" v="204" actId="255"/>
          <ac:spMkLst>
            <pc:docMk/>
            <pc:sldMk cId="2035373014" sldId="626"/>
            <ac:spMk id="18" creationId="{4703936E-2303-6542-6A16-871EE22CC25E}"/>
          </ac:spMkLst>
        </pc:spChg>
        <pc:spChg chg="mod">
          <ac:chgData name="Sarah Thorne" userId="1a892b7e-d411-406b-ab70-9e336ec4a7c6" providerId="ADAL" clId="{D96AE70A-DB0A-47E8-99F3-E55370ED2D49}" dt="2023-12-01T17:50:22.832" v="205" actId="255"/>
          <ac:spMkLst>
            <pc:docMk/>
            <pc:sldMk cId="2035373014" sldId="626"/>
            <ac:spMk id="26" creationId="{16842EFA-CE98-76C6-6E07-E2E361F14E6F}"/>
          </ac:spMkLst>
        </pc:spChg>
        <pc:spChg chg="mod">
          <ac:chgData name="Sarah Thorne" userId="1a892b7e-d411-406b-ab70-9e336ec4a7c6" providerId="ADAL" clId="{D96AE70A-DB0A-47E8-99F3-E55370ED2D49}" dt="2023-12-01T17:51:29.400" v="267" actId="20577"/>
          <ac:spMkLst>
            <pc:docMk/>
            <pc:sldMk cId="2035373014" sldId="626"/>
            <ac:spMk id="28" creationId="{F872FD48-28F0-BF3A-C9E6-319A1A93B527}"/>
          </ac:spMkLst>
        </pc:spChg>
        <pc:spChg chg="mod">
          <ac:chgData name="Sarah Thorne" userId="1a892b7e-d411-406b-ab70-9e336ec4a7c6" providerId="ADAL" clId="{D96AE70A-DB0A-47E8-99F3-E55370ED2D49}" dt="2023-12-01T17:51:55.667" v="268" actId="255"/>
          <ac:spMkLst>
            <pc:docMk/>
            <pc:sldMk cId="2035373014" sldId="626"/>
            <ac:spMk id="30" creationId="{BD2C4E1B-DA65-4354-FEF3-5413E2B7A02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6839209007932386E-3"/>
          <c:w val="0.96435317860180259"/>
          <c:h val="0.9426297503962941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Candidates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171-460D-95B9-30F081446142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9171-460D-95B9-30F081446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81D-414C-9C39-FF0FCD0864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081D-414C-9C39-FF0FCD08645F}"/>
              </c:ext>
            </c:extLst>
          </c:dPt>
          <c:dLbls>
            <c:dLbl>
              <c:idx val="0"/>
              <c:layout>
                <c:manualLayout>
                  <c:x val="-0.16456381237837422"/>
                  <c:y val="6.74850998653046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89CEA9-400B-4758-801B-0174A7F3B08A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35158504144446"/>
                      <c:h val="0.300843921054709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71-460D-95B9-30F081446142}"/>
                </c:ext>
              </c:extLst>
            </c:dLbl>
            <c:dLbl>
              <c:idx val="1"/>
              <c:layout>
                <c:manualLayout>
                  <c:x val="4.3933325476579542E-2"/>
                  <c:y val="-0.137297272139757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78B753-3386-439E-BC07-E79D2EBB1A2B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400" b="1" baseline="0">
                        <a:solidFill>
                          <a:schemeClr val="bg1"/>
                        </a:solidFill>
                      </a:rPr>
                      <a:t> Talent Pool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550620067908153"/>
                      <c:h val="0.280889366763285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171-460D-95B9-30F08144614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81D-414C-9C39-FF0FCD0864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81D-414C-9C39-FF0FCD08645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Returners</c:v>
                </c:pt>
                <c:pt idx="1">
                  <c:v>Traditional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71-460D-95B9-30F08144614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6839209007932386E-3"/>
          <c:w val="0.96435317860180259"/>
          <c:h val="0.9426297503962941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Candidates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171-460D-95B9-30F081446142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9171-460D-95B9-30F081446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81D-414C-9C39-FF0FCD0864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081D-414C-9C39-FF0FCD08645F}"/>
              </c:ext>
            </c:extLst>
          </c:dPt>
          <c:dLbls>
            <c:dLbl>
              <c:idx val="0"/>
              <c:layout>
                <c:manualLayout>
                  <c:x val="-0.16456381237837422"/>
                  <c:y val="6.74850998653046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89CEA9-400B-4758-801B-0174A7F3B08A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35158504144446"/>
                      <c:h val="0.300843921054709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71-460D-95B9-30F081446142}"/>
                </c:ext>
              </c:extLst>
            </c:dLbl>
            <c:dLbl>
              <c:idx val="1"/>
              <c:layout>
                <c:manualLayout>
                  <c:x val="8.1909589871588979E-3"/>
                  <c:y val="-0.202455299595913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78B753-3386-439E-BC07-E79D2EBB1A2B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400" b="1" baseline="0">
                        <a:solidFill>
                          <a:schemeClr val="bg1"/>
                        </a:solidFill>
                      </a:rPr>
                      <a:t> Talent Pool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99999824102526"/>
                      <c:h val="0.280889366763285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171-460D-95B9-30F08144614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81D-414C-9C39-FF0FCD0864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81D-414C-9C39-FF0FCD08645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Returners</c:v>
                </c:pt>
                <c:pt idx="1">
                  <c:v>Traditional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71-460D-95B9-30F08144614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6839209007932386E-3"/>
          <c:w val="0.96435317860180259"/>
          <c:h val="0.9426297503962941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Candidates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171-460D-95B9-30F081446142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9171-460D-95B9-30F081446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81D-414C-9C39-FF0FCD0864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081D-414C-9C39-FF0FCD08645F}"/>
              </c:ext>
            </c:extLst>
          </c:dPt>
          <c:dLbls>
            <c:dLbl>
              <c:idx val="0"/>
              <c:layout>
                <c:manualLayout>
                  <c:x val="-0.16456381237837422"/>
                  <c:y val="6.74850998653046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89CEA9-400B-4758-801B-0174A7F3B08A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35158504144446"/>
                      <c:h val="0.300843921054709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71-460D-95B9-30F081446142}"/>
                </c:ext>
              </c:extLst>
            </c:dLbl>
            <c:dLbl>
              <c:idx val="1"/>
              <c:layout>
                <c:manualLayout>
                  <c:x val="4.3933325476579542E-2"/>
                  <c:y val="-0.137297272139757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78B753-3386-439E-BC07-E79D2EBB1A2B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400" b="1" baseline="0">
                        <a:solidFill>
                          <a:schemeClr val="bg1"/>
                        </a:solidFill>
                      </a:rPr>
                      <a:t> Talent Pool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550620067908153"/>
                      <c:h val="0.280889366763285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171-460D-95B9-30F08144614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81D-414C-9C39-FF0FCD0864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81D-414C-9C39-FF0FCD08645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Returners</c:v>
                </c:pt>
                <c:pt idx="1">
                  <c:v>Traditional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71-460D-95B9-30F08144614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6839209007932386E-3"/>
          <c:w val="0.96435317860180259"/>
          <c:h val="0.9426297503962941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Candidates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171-460D-95B9-30F081446142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9171-460D-95B9-30F081446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81D-414C-9C39-FF0FCD0864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081D-414C-9C39-FF0FCD08645F}"/>
              </c:ext>
            </c:extLst>
          </c:dPt>
          <c:dLbls>
            <c:dLbl>
              <c:idx val="0"/>
              <c:layout>
                <c:manualLayout>
                  <c:x val="-0.16456381237837422"/>
                  <c:y val="6.74850998653046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89CEA9-400B-4758-801B-0174A7F3B08A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35158504144446"/>
                      <c:h val="0.300843921054709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71-460D-95B9-30F081446142}"/>
                </c:ext>
              </c:extLst>
            </c:dLbl>
            <c:dLbl>
              <c:idx val="1"/>
              <c:layout>
                <c:manualLayout>
                  <c:x val="8.1909589871588979E-3"/>
                  <c:y val="-0.202455299595913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78B753-3386-439E-BC07-E79D2EBB1A2B}" type="CATEGORYNAME">
                      <a:rPr lang="en-US" sz="24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400" b="1" baseline="0">
                        <a:solidFill>
                          <a:schemeClr val="bg1"/>
                        </a:solidFill>
                      </a:rPr>
                      <a:t> Talent Pool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99999824102526"/>
                      <c:h val="0.280889366763285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171-460D-95B9-30F08144614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81D-414C-9C39-FF0FCD0864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81D-414C-9C39-FF0FCD08645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Returners</c:v>
                </c:pt>
                <c:pt idx="1">
                  <c:v>Traditional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71-460D-95B9-30F08144614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7B25A-DB0E-4B95-BFBD-F22E1CC2D04B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ABF74E-5551-46DB-AF38-90C4EBA7C1C7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1D86611D-C2FF-4E47-8EB4-6161C42AFAFC}" type="parTrans" cxnId="{54C631F8-00FC-44ED-B915-BC602E25105D}">
      <dgm:prSet/>
      <dgm:spPr/>
      <dgm:t>
        <a:bodyPr/>
        <a:lstStyle/>
        <a:p>
          <a:endParaRPr lang="en-GB"/>
        </a:p>
      </dgm:t>
    </dgm:pt>
    <dgm:pt modelId="{E03E8D0A-4C61-49E8-B89F-AD8038C60D4F}" type="sibTrans" cxnId="{54C631F8-00FC-44ED-B915-BC602E25105D}">
      <dgm:prSet/>
      <dgm:spPr/>
      <dgm:t>
        <a:bodyPr/>
        <a:lstStyle/>
        <a:p>
          <a:endParaRPr lang="en-GB"/>
        </a:p>
      </dgm:t>
    </dgm:pt>
    <dgm:pt modelId="{C6CB03AF-4920-41EA-9E39-8D208AC67B50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63E60A92-3579-4D31-9417-2938E36611E7}" type="parTrans" cxnId="{F862AC9F-3F80-47D5-AEA5-BA10F4BE2F10}">
      <dgm:prSet/>
      <dgm:spPr/>
      <dgm:t>
        <a:bodyPr/>
        <a:lstStyle/>
        <a:p>
          <a:endParaRPr lang="en-GB"/>
        </a:p>
      </dgm:t>
    </dgm:pt>
    <dgm:pt modelId="{D527E784-7331-41D6-8116-70EE113020BF}" type="sibTrans" cxnId="{F862AC9F-3F80-47D5-AEA5-BA10F4BE2F10}">
      <dgm:prSet/>
      <dgm:spPr/>
      <dgm:t>
        <a:bodyPr/>
        <a:lstStyle/>
        <a:p>
          <a:endParaRPr lang="en-GB"/>
        </a:p>
      </dgm:t>
    </dgm:pt>
    <dgm:pt modelId="{4E2693F2-10CB-4198-8A7F-958EDD971507}" type="pres">
      <dgm:prSet presAssocID="{3A17B25A-DB0E-4B95-BFBD-F22E1CC2D04B}" presName="cycle" presStyleCnt="0">
        <dgm:presLayoutVars>
          <dgm:dir/>
          <dgm:resizeHandles val="exact"/>
        </dgm:presLayoutVars>
      </dgm:prSet>
      <dgm:spPr/>
    </dgm:pt>
    <dgm:pt modelId="{3D8651BA-3AB3-4890-8680-5DE65E698FFF}" type="pres">
      <dgm:prSet presAssocID="{67ABF74E-5551-46DB-AF38-90C4EBA7C1C7}" presName="arrow" presStyleLbl="node1" presStyleIdx="0" presStyleCnt="2" custScaleX="21016" custRadScaleRad="146824" custRadScaleInc="-28756">
        <dgm:presLayoutVars>
          <dgm:bulletEnabled val="1"/>
        </dgm:presLayoutVars>
      </dgm:prSet>
      <dgm:spPr/>
    </dgm:pt>
    <dgm:pt modelId="{451D4973-5BCD-4DD8-9825-96F057FD12B5}" type="pres">
      <dgm:prSet presAssocID="{C6CB03AF-4920-41EA-9E39-8D208AC67B50}" presName="arrow" presStyleLbl="node1" presStyleIdx="1" presStyleCnt="2" custScaleX="21016" custRadScaleRad="152660" custRadScaleInc="27260">
        <dgm:presLayoutVars>
          <dgm:bulletEnabled val="1"/>
        </dgm:presLayoutVars>
      </dgm:prSet>
      <dgm:spPr/>
    </dgm:pt>
  </dgm:ptLst>
  <dgm:cxnLst>
    <dgm:cxn modelId="{61293A27-308A-41A6-97D7-09E6857F626C}" type="presOf" srcId="{67ABF74E-5551-46DB-AF38-90C4EBA7C1C7}" destId="{3D8651BA-3AB3-4890-8680-5DE65E698FFF}" srcOrd="0" destOrd="0" presId="urn:microsoft.com/office/officeart/2005/8/layout/arrow1"/>
    <dgm:cxn modelId="{CFA1B861-5369-4F7E-BF59-33DEB5101C6A}" type="presOf" srcId="{C6CB03AF-4920-41EA-9E39-8D208AC67B50}" destId="{451D4973-5BCD-4DD8-9825-96F057FD12B5}" srcOrd="0" destOrd="0" presId="urn:microsoft.com/office/officeart/2005/8/layout/arrow1"/>
    <dgm:cxn modelId="{4B6FDB96-C087-4810-BF54-C84B41873572}" type="presOf" srcId="{3A17B25A-DB0E-4B95-BFBD-F22E1CC2D04B}" destId="{4E2693F2-10CB-4198-8A7F-958EDD971507}" srcOrd="0" destOrd="0" presId="urn:microsoft.com/office/officeart/2005/8/layout/arrow1"/>
    <dgm:cxn modelId="{F862AC9F-3F80-47D5-AEA5-BA10F4BE2F10}" srcId="{3A17B25A-DB0E-4B95-BFBD-F22E1CC2D04B}" destId="{C6CB03AF-4920-41EA-9E39-8D208AC67B50}" srcOrd="1" destOrd="0" parTransId="{63E60A92-3579-4D31-9417-2938E36611E7}" sibTransId="{D527E784-7331-41D6-8116-70EE113020BF}"/>
    <dgm:cxn modelId="{54C631F8-00FC-44ED-B915-BC602E25105D}" srcId="{3A17B25A-DB0E-4B95-BFBD-F22E1CC2D04B}" destId="{67ABF74E-5551-46DB-AF38-90C4EBA7C1C7}" srcOrd="0" destOrd="0" parTransId="{1D86611D-C2FF-4E47-8EB4-6161C42AFAFC}" sibTransId="{E03E8D0A-4C61-49E8-B89F-AD8038C60D4F}"/>
    <dgm:cxn modelId="{6AB35CA2-9DBD-41A9-9EBD-598CE26D4272}" type="presParOf" srcId="{4E2693F2-10CB-4198-8A7F-958EDD971507}" destId="{3D8651BA-3AB3-4890-8680-5DE65E698FFF}" srcOrd="0" destOrd="0" presId="urn:microsoft.com/office/officeart/2005/8/layout/arrow1"/>
    <dgm:cxn modelId="{9A21A04A-DD80-4FD5-B0AF-FA565BF906B4}" type="presParOf" srcId="{4E2693F2-10CB-4198-8A7F-958EDD971507}" destId="{451D4973-5BCD-4DD8-9825-96F057FD12B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17B25A-DB0E-4B95-BFBD-F22E1CC2D04B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ABF74E-5551-46DB-AF38-90C4EBA7C1C7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1D86611D-C2FF-4E47-8EB4-6161C42AFAFC}" type="parTrans" cxnId="{54C631F8-00FC-44ED-B915-BC602E25105D}">
      <dgm:prSet/>
      <dgm:spPr/>
      <dgm:t>
        <a:bodyPr/>
        <a:lstStyle/>
        <a:p>
          <a:endParaRPr lang="en-GB"/>
        </a:p>
      </dgm:t>
    </dgm:pt>
    <dgm:pt modelId="{E03E8D0A-4C61-49E8-B89F-AD8038C60D4F}" type="sibTrans" cxnId="{54C631F8-00FC-44ED-B915-BC602E25105D}">
      <dgm:prSet/>
      <dgm:spPr/>
      <dgm:t>
        <a:bodyPr/>
        <a:lstStyle/>
        <a:p>
          <a:endParaRPr lang="en-GB"/>
        </a:p>
      </dgm:t>
    </dgm:pt>
    <dgm:pt modelId="{C6CB03AF-4920-41EA-9E39-8D208AC67B50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63E60A92-3579-4D31-9417-2938E36611E7}" type="parTrans" cxnId="{F862AC9F-3F80-47D5-AEA5-BA10F4BE2F10}">
      <dgm:prSet/>
      <dgm:spPr/>
      <dgm:t>
        <a:bodyPr/>
        <a:lstStyle/>
        <a:p>
          <a:endParaRPr lang="en-GB"/>
        </a:p>
      </dgm:t>
    </dgm:pt>
    <dgm:pt modelId="{D527E784-7331-41D6-8116-70EE113020BF}" type="sibTrans" cxnId="{F862AC9F-3F80-47D5-AEA5-BA10F4BE2F10}">
      <dgm:prSet/>
      <dgm:spPr/>
      <dgm:t>
        <a:bodyPr/>
        <a:lstStyle/>
        <a:p>
          <a:endParaRPr lang="en-GB"/>
        </a:p>
      </dgm:t>
    </dgm:pt>
    <dgm:pt modelId="{4E2693F2-10CB-4198-8A7F-958EDD971507}" type="pres">
      <dgm:prSet presAssocID="{3A17B25A-DB0E-4B95-BFBD-F22E1CC2D04B}" presName="cycle" presStyleCnt="0">
        <dgm:presLayoutVars>
          <dgm:dir/>
          <dgm:resizeHandles val="exact"/>
        </dgm:presLayoutVars>
      </dgm:prSet>
      <dgm:spPr/>
    </dgm:pt>
    <dgm:pt modelId="{3D8651BA-3AB3-4890-8680-5DE65E698FFF}" type="pres">
      <dgm:prSet presAssocID="{67ABF74E-5551-46DB-AF38-90C4EBA7C1C7}" presName="arrow" presStyleLbl="node1" presStyleIdx="0" presStyleCnt="2" custScaleX="21016" custRadScaleRad="146824" custRadScaleInc="-28756">
        <dgm:presLayoutVars>
          <dgm:bulletEnabled val="1"/>
        </dgm:presLayoutVars>
      </dgm:prSet>
      <dgm:spPr/>
    </dgm:pt>
    <dgm:pt modelId="{451D4973-5BCD-4DD8-9825-96F057FD12B5}" type="pres">
      <dgm:prSet presAssocID="{C6CB03AF-4920-41EA-9E39-8D208AC67B50}" presName="arrow" presStyleLbl="node1" presStyleIdx="1" presStyleCnt="2" custScaleX="21016" custRadScaleRad="152660" custRadScaleInc="27260">
        <dgm:presLayoutVars>
          <dgm:bulletEnabled val="1"/>
        </dgm:presLayoutVars>
      </dgm:prSet>
      <dgm:spPr/>
    </dgm:pt>
  </dgm:ptLst>
  <dgm:cxnLst>
    <dgm:cxn modelId="{61293A27-308A-41A6-97D7-09E6857F626C}" type="presOf" srcId="{67ABF74E-5551-46DB-AF38-90C4EBA7C1C7}" destId="{3D8651BA-3AB3-4890-8680-5DE65E698FFF}" srcOrd="0" destOrd="0" presId="urn:microsoft.com/office/officeart/2005/8/layout/arrow1"/>
    <dgm:cxn modelId="{CFA1B861-5369-4F7E-BF59-33DEB5101C6A}" type="presOf" srcId="{C6CB03AF-4920-41EA-9E39-8D208AC67B50}" destId="{451D4973-5BCD-4DD8-9825-96F057FD12B5}" srcOrd="0" destOrd="0" presId="urn:microsoft.com/office/officeart/2005/8/layout/arrow1"/>
    <dgm:cxn modelId="{4B6FDB96-C087-4810-BF54-C84B41873572}" type="presOf" srcId="{3A17B25A-DB0E-4B95-BFBD-F22E1CC2D04B}" destId="{4E2693F2-10CB-4198-8A7F-958EDD971507}" srcOrd="0" destOrd="0" presId="urn:microsoft.com/office/officeart/2005/8/layout/arrow1"/>
    <dgm:cxn modelId="{F862AC9F-3F80-47D5-AEA5-BA10F4BE2F10}" srcId="{3A17B25A-DB0E-4B95-BFBD-F22E1CC2D04B}" destId="{C6CB03AF-4920-41EA-9E39-8D208AC67B50}" srcOrd="1" destOrd="0" parTransId="{63E60A92-3579-4D31-9417-2938E36611E7}" sibTransId="{D527E784-7331-41D6-8116-70EE113020BF}"/>
    <dgm:cxn modelId="{54C631F8-00FC-44ED-B915-BC602E25105D}" srcId="{3A17B25A-DB0E-4B95-BFBD-F22E1CC2D04B}" destId="{67ABF74E-5551-46DB-AF38-90C4EBA7C1C7}" srcOrd="0" destOrd="0" parTransId="{1D86611D-C2FF-4E47-8EB4-6161C42AFAFC}" sibTransId="{E03E8D0A-4C61-49E8-B89F-AD8038C60D4F}"/>
    <dgm:cxn modelId="{6AB35CA2-9DBD-41A9-9EBD-598CE26D4272}" type="presParOf" srcId="{4E2693F2-10CB-4198-8A7F-958EDD971507}" destId="{3D8651BA-3AB3-4890-8680-5DE65E698FFF}" srcOrd="0" destOrd="0" presId="urn:microsoft.com/office/officeart/2005/8/layout/arrow1"/>
    <dgm:cxn modelId="{9A21A04A-DD80-4FD5-B0AF-FA565BF906B4}" type="presParOf" srcId="{4E2693F2-10CB-4198-8A7F-958EDD971507}" destId="{451D4973-5BCD-4DD8-9825-96F057FD12B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17B25A-DB0E-4B95-BFBD-F22E1CC2D04B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ABF74E-5551-46DB-AF38-90C4EBA7C1C7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1D86611D-C2FF-4E47-8EB4-6161C42AFAFC}" type="parTrans" cxnId="{54C631F8-00FC-44ED-B915-BC602E25105D}">
      <dgm:prSet/>
      <dgm:spPr/>
      <dgm:t>
        <a:bodyPr/>
        <a:lstStyle/>
        <a:p>
          <a:endParaRPr lang="en-GB"/>
        </a:p>
      </dgm:t>
    </dgm:pt>
    <dgm:pt modelId="{E03E8D0A-4C61-49E8-B89F-AD8038C60D4F}" type="sibTrans" cxnId="{54C631F8-00FC-44ED-B915-BC602E25105D}">
      <dgm:prSet/>
      <dgm:spPr/>
      <dgm:t>
        <a:bodyPr/>
        <a:lstStyle/>
        <a:p>
          <a:endParaRPr lang="en-GB"/>
        </a:p>
      </dgm:t>
    </dgm:pt>
    <dgm:pt modelId="{C6CB03AF-4920-41EA-9E39-8D208AC67B50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63E60A92-3579-4D31-9417-2938E36611E7}" type="parTrans" cxnId="{F862AC9F-3F80-47D5-AEA5-BA10F4BE2F10}">
      <dgm:prSet/>
      <dgm:spPr/>
      <dgm:t>
        <a:bodyPr/>
        <a:lstStyle/>
        <a:p>
          <a:endParaRPr lang="en-GB"/>
        </a:p>
      </dgm:t>
    </dgm:pt>
    <dgm:pt modelId="{D527E784-7331-41D6-8116-70EE113020BF}" type="sibTrans" cxnId="{F862AC9F-3F80-47D5-AEA5-BA10F4BE2F10}">
      <dgm:prSet/>
      <dgm:spPr/>
      <dgm:t>
        <a:bodyPr/>
        <a:lstStyle/>
        <a:p>
          <a:endParaRPr lang="en-GB"/>
        </a:p>
      </dgm:t>
    </dgm:pt>
    <dgm:pt modelId="{4E2693F2-10CB-4198-8A7F-958EDD971507}" type="pres">
      <dgm:prSet presAssocID="{3A17B25A-DB0E-4B95-BFBD-F22E1CC2D04B}" presName="cycle" presStyleCnt="0">
        <dgm:presLayoutVars>
          <dgm:dir/>
          <dgm:resizeHandles val="exact"/>
        </dgm:presLayoutVars>
      </dgm:prSet>
      <dgm:spPr/>
    </dgm:pt>
    <dgm:pt modelId="{3D8651BA-3AB3-4890-8680-5DE65E698FFF}" type="pres">
      <dgm:prSet presAssocID="{67ABF74E-5551-46DB-AF38-90C4EBA7C1C7}" presName="arrow" presStyleLbl="node1" presStyleIdx="0" presStyleCnt="2" custScaleX="21016" custRadScaleRad="146824" custRadScaleInc="-28756">
        <dgm:presLayoutVars>
          <dgm:bulletEnabled val="1"/>
        </dgm:presLayoutVars>
      </dgm:prSet>
      <dgm:spPr/>
    </dgm:pt>
    <dgm:pt modelId="{451D4973-5BCD-4DD8-9825-96F057FD12B5}" type="pres">
      <dgm:prSet presAssocID="{C6CB03AF-4920-41EA-9E39-8D208AC67B50}" presName="arrow" presStyleLbl="node1" presStyleIdx="1" presStyleCnt="2" custScaleX="21016" custRadScaleRad="152660" custRadScaleInc="27260">
        <dgm:presLayoutVars>
          <dgm:bulletEnabled val="1"/>
        </dgm:presLayoutVars>
      </dgm:prSet>
      <dgm:spPr/>
    </dgm:pt>
  </dgm:ptLst>
  <dgm:cxnLst>
    <dgm:cxn modelId="{61293A27-308A-41A6-97D7-09E6857F626C}" type="presOf" srcId="{67ABF74E-5551-46DB-AF38-90C4EBA7C1C7}" destId="{3D8651BA-3AB3-4890-8680-5DE65E698FFF}" srcOrd="0" destOrd="0" presId="urn:microsoft.com/office/officeart/2005/8/layout/arrow1"/>
    <dgm:cxn modelId="{CFA1B861-5369-4F7E-BF59-33DEB5101C6A}" type="presOf" srcId="{C6CB03AF-4920-41EA-9E39-8D208AC67B50}" destId="{451D4973-5BCD-4DD8-9825-96F057FD12B5}" srcOrd="0" destOrd="0" presId="urn:microsoft.com/office/officeart/2005/8/layout/arrow1"/>
    <dgm:cxn modelId="{4B6FDB96-C087-4810-BF54-C84B41873572}" type="presOf" srcId="{3A17B25A-DB0E-4B95-BFBD-F22E1CC2D04B}" destId="{4E2693F2-10CB-4198-8A7F-958EDD971507}" srcOrd="0" destOrd="0" presId="urn:microsoft.com/office/officeart/2005/8/layout/arrow1"/>
    <dgm:cxn modelId="{F862AC9F-3F80-47D5-AEA5-BA10F4BE2F10}" srcId="{3A17B25A-DB0E-4B95-BFBD-F22E1CC2D04B}" destId="{C6CB03AF-4920-41EA-9E39-8D208AC67B50}" srcOrd="1" destOrd="0" parTransId="{63E60A92-3579-4D31-9417-2938E36611E7}" sibTransId="{D527E784-7331-41D6-8116-70EE113020BF}"/>
    <dgm:cxn modelId="{54C631F8-00FC-44ED-B915-BC602E25105D}" srcId="{3A17B25A-DB0E-4B95-BFBD-F22E1CC2D04B}" destId="{67ABF74E-5551-46DB-AF38-90C4EBA7C1C7}" srcOrd="0" destOrd="0" parTransId="{1D86611D-C2FF-4E47-8EB4-6161C42AFAFC}" sibTransId="{E03E8D0A-4C61-49E8-B89F-AD8038C60D4F}"/>
    <dgm:cxn modelId="{6AB35CA2-9DBD-41A9-9EBD-598CE26D4272}" type="presParOf" srcId="{4E2693F2-10CB-4198-8A7F-958EDD971507}" destId="{3D8651BA-3AB3-4890-8680-5DE65E698FFF}" srcOrd="0" destOrd="0" presId="urn:microsoft.com/office/officeart/2005/8/layout/arrow1"/>
    <dgm:cxn modelId="{9A21A04A-DD80-4FD5-B0AF-FA565BF906B4}" type="presParOf" srcId="{4E2693F2-10CB-4198-8A7F-958EDD971507}" destId="{451D4973-5BCD-4DD8-9825-96F057FD12B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17B25A-DB0E-4B95-BFBD-F22E1CC2D04B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ABF74E-5551-46DB-AF38-90C4EBA7C1C7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1D86611D-C2FF-4E47-8EB4-6161C42AFAFC}" type="parTrans" cxnId="{54C631F8-00FC-44ED-B915-BC602E25105D}">
      <dgm:prSet/>
      <dgm:spPr/>
      <dgm:t>
        <a:bodyPr/>
        <a:lstStyle/>
        <a:p>
          <a:endParaRPr lang="en-GB"/>
        </a:p>
      </dgm:t>
    </dgm:pt>
    <dgm:pt modelId="{E03E8D0A-4C61-49E8-B89F-AD8038C60D4F}" type="sibTrans" cxnId="{54C631F8-00FC-44ED-B915-BC602E25105D}">
      <dgm:prSet/>
      <dgm:spPr/>
      <dgm:t>
        <a:bodyPr/>
        <a:lstStyle/>
        <a:p>
          <a:endParaRPr lang="en-GB"/>
        </a:p>
      </dgm:t>
    </dgm:pt>
    <dgm:pt modelId="{C6CB03AF-4920-41EA-9E39-8D208AC67B50}">
      <dgm:prSet phldrT="[Text]"/>
      <dgm:spPr/>
      <dgm:t>
        <a:bodyPr/>
        <a:lstStyle/>
        <a:p>
          <a:r>
            <a:rPr lang="en-US" b="1"/>
            <a:t>The Pandemic</a:t>
          </a:r>
          <a:endParaRPr lang="en-GB" b="1"/>
        </a:p>
      </dgm:t>
    </dgm:pt>
    <dgm:pt modelId="{63E60A92-3579-4D31-9417-2938E36611E7}" type="parTrans" cxnId="{F862AC9F-3F80-47D5-AEA5-BA10F4BE2F10}">
      <dgm:prSet/>
      <dgm:spPr/>
      <dgm:t>
        <a:bodyPr/>
        <a:lstStyle/>
        <a:p>
          <a:endParaRPr lang="en-GB"/>
        </a:p>
      </dgm:t>
    </dgm:pt>
    <dgm:pt modelId="{D527E784-7331-41D6-8116-70EE113020BF}" type="sibTrans" cxnId="{F862AC9F-3F80-47D5-AEA5-BA10F4BE2F10}">
      <dgm:prSet/>
      <dgm:spPr/>
      <dgm:t>
        <a:bodyPr/>
        <a:lstStyle/>
        <a:p>
          <a:endParaRPr lang="en-GB"/>
        </a:p>
      </dgm:t>
    </dgm:pt>
    <dgm:pt modelId="{4E2693F2-10CB-4198-8A7F-958EDD971507}" type="pres">
      <dgm:prSet presAssocID="{3A17B25A-DB0E-4B95-BFBD-F22E1CC2D04B}" presName="cycle" presStyleCnt="0">
        <dgm:presLayoutVars>
          <dgm:dir/>
          <dgm:resizeHandles val="exact"/>
        </dgm:presLayoutVars>
      </dgm:prSet>
      <dgm:spPr/>
    </dgm:pt>
    <dgm:pt modelId="{3D8651BA-3AB3-4890-8680-5DE65E698FFF}" type="pres">
      <dgm:prSet presAssocID="{67ABF74E-5551-46DB-AF38-90C4EBA7C1C7}" presName="arrow" presStyleLbl="node1" presStyleIdx="0" presStyleCnt="2" custScaleX="21016" custRadScaleRad="146824" custRadScaleInc="-28756">
        <dgm:presLayoutVars>
          <dgm:bulletEnabled val="1"/>
        </dgm:presLayoutVars>
      </dgm:prSet>
      <dgm:spPr/>
    </dgm:pt>
    <dgm:pt modelId="{451D4973-5BCD-4DD8-9825-96F057FD12B5}" type="pres">
      <dgm:prSet presAssocID="{C6CB03AF-4920-41EA-9E39-8D208AC67B50}" presName="arrow" presStyleLbl="node1" presStyleIdx="1" presStyleCnt="2" custScaleX="21016" custRadScaleRad="152660" custRadScaleInc="27260">
        <dgm:presLayoutVars>
          <dgm:bulletEnabled val="1"/>
        </dgm:presLayoutVars>
      </dgm:prSet>
      <dgm:spPr/>
    </dgm:pt>
  </dgm:ptLst>
  <dgm:cxnLst>
    <dgm:cxn modelId="{61293A27-308A-41A6-97D7-09E6857F626C}" type="presOf" srcId="{67ABF74E-5551-46DB-AF38-90C4EBA7C1C7}" destId="{3D8651BA-3AB3-4890-8680-5DE65E698FFF}" srcOrd="0" destOrd="0" presId="urn:microsoft.com/office/officeart/2005/8/layout/arrow1"/>
    <dgm:cxn modelId="{CFA1B861-5369-4F7E-BF59-33DEB5101C6A}" type="presOf" srcId="{C6CB03AF-4920-41EA-9E39-8D208AC67B50}" destId="{451D4973-5BCD-4DD8-9825-96F057FD12B5}" srcOrd="0" destOrd="0" presId="urn:microsoft.com/office/officeart/2005/8/layout/arrow1"/>
    <dgm:cxn modelId="{4B6FDB96-C087-4810-BF54-C84B41873572}" type="presOf" srcId="{3A17B25A-DB0E-4B95-BFBD-F22E1CC2D04B}" destId="{4E2693F2-10CB-4198-8A7F-958EDD971507}" srcOrd="0" destOrd="0" presId="urn:microsoft.com/office/officeart/2005/8/layout/arrow1"/>
    <dgm:cxn modelId="{F862AC9F-3F80-47D5-AEA5-BA10F4BE2F10}" srcId="{3A17B25A-DB0E-4B95-BFBD-F22E1CC2D04B}" destId="{C6CB03AF-4920-41EA-9E39-8D208AC67B50}" srcOrd="1" destOrd="0" parTransId="{63E60A92-3579-4D31-9417-2938E36611E7}" sibTransId="{D527E784-7331-41D6-8116-70EE113020BF}"/>
    <dgm:cxn modelId="{54C631F8-00FC-44ED-B915-BC602E25105D}" srcId="{3A17B25A-DB0E-4B95-BFBD-F22E1CC2D04B}" destId="{67ABF74E-5551-46DB-AF38-90C4EBA7C1C7}" srcOrd="0" destOrd="0" parTransId="{1D86611D-C2FF-4E47-8EB4-6161C42AFAFC}" sibTransId="{E03E8D0A-4C61-49E8-B89F-AD8038C60D4F}"/>
    <dgm:cxn modelId="{6AB35CA2-9DBD-41A9-9EBD-598CE26D4272}" type="presParOf" srcId="{4E2693F2-10CB-4198-8A7F-958EDD971507}" destId="{3D8651BA-3AB3-4890-8680-5DE65E698FFF}" srcOrd="0" destOrd="0" presId="urn:microsoft.com/office/officeart/2005/8/layout/arrow1"/>
    <dgm:cxn modelId="{9A21A04A-DD80-4FD5-B0AF-FA565BF906B4}" type="presParOf" srcId="{4E2693F2-10CB-4198-8A7F-958EDD971507}" destId="{451D4973-5BCD-4DD8-9825-96F057FD12B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6CC226-9BB6-4D40-B894-7468813A6358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E519EA5-EBF7-4AE6-A2F2-5AE990776D97}">
      <dgm:prSet phldrT="[Text]"/>
      <dgm:spPr/>
      <dgm:t>
        <a:bodyPr/>
        <a:lstStyle/>
        <a:p>
          <a:endParaRPr lang="en-GB" dirty="0"/>
        </a:p>
        <a:p>
          <a:r>
            <a:rPr lang="en-GB" dirty="0"/>
            <a:t>Pre- arrival</a:t>
          </a:r>
        </a:p>
        <a:p>
          <a:r>
            <a:rPr lang="en-GB" dirty="0"/>
            <a:t>	</a:t>
          </a:r>
        </a:p>
      </dgm:t>
    </dgm:pt>
    <dgm:pt modelId="{14CB44A2-BCB0-474F-8E02-876F8189D8A1}" type="parTrans" cxnId="{FBD3D284-164C-43F6-8CA1-6F7DF2810E80}">
      <dgm:prSet/>
      <dgm:spPr/>
      <dgm:t>
        <a:bodyPr/>
        <a:lstStyle/>
        <a:p>
          <a:endParaRPr lang="en-GB"/>
        </a:p>
      </dgm:t>
    </dgm:pt>
    <dgm:pt modelId="{408C3CDB-3264-46E0-A0CD-917C221F4155}" type="sibTrans" cxnId="{FBD3D284-164C-43F6-8CA1-6F7DF2810E80}">
      <dgm:prSet/>
      <dgm:spPr/>
      <dgm:t>
        <a:bodyPr/>
        <a:lstStyle/>
        <a:p>
          <a:endParaRPr lang="en-GB"/>
        </a:p>
      </dgm:t>
    </dgm:pt>
    <dgm:pt modelId="{58BC11F8-85AC-437E-BEC3-2BA6BE6793F6}">
      <dgm:prSet phldrT="[Text]"/>
      <dgm:spPr/>
      <dgm:t>
        <a:bodyPr/>
        <a:lstStyle/>
        <a:p>
          <a:endParaRPr lang="en-GB" dirty="0"/>
        </a:p>
        <a:p>
          <a:r>
            <a:rPr lang="en-GB" dirty="0"/>
            <a:t>Commencement</a:t>
          </a:r>
        </a:p>
        <a:p>
          <a:endParaRPr lang="en-GB" dirty="0"/>
        </a:p>
      </dgm:t>
    </dgm:pt>
    <dgm:pt modelId="{4240DFEC-9B27-42D1-9D2D-1439AC8D1993}" type="parTrans" cxnId="{AFF0E7D6-107B-4BD9-BBBB-254314620B43}">
      <dgm:prSet/>
      <dgm:spPr/>
      <dgm:t>
        <a:bodyPr/>
        <a:lstStyle/>
        <a:p>
          <a:endParaRPr lang="en-GB"/>
        </a:p>
      </dgm:t>
    </dgm:pt>
    <dgm:pt modelId="{142E63A6-8131-4562-A751-FF55BB5186C8}" type="sibTrans" cxnId="{AFF0E7D6-107B-4BD9-BBBB-254314620B43}">
      <dgm:prSet/>
      <dgm:spPr/>
      <dgm:t>
        <a:bodyPr/>
        <a:lstStyle/>
        <a:p>
          <a:endParaRPr lang="en-GB"/>
        </a:p>
      </dgm:t>
    </dgm:pt>
    <dgm:pt modelId="{B485AA2F-54A8-4581-97A4-F2AF34C98626}">
      <dgm:prSet/>
      <dgm:spPr/>
      <dgm:t>
        <a:bodyPr/>
        <a:lstStyle/>
        <a:p>
          <a:r>
            <a:rPr lang="en-GB" dirty="0"/>
            <a:t>Assimilation</a:t>
          </a:r>
        </a:p>
      </dgm:t>
    </dgm:pt>
    <dgm:pt modelId="{4E86F672-E6C0-494A-B1A8-7494DFD17000}" type="parTrans" cxnId="{FF748994-54DD-4720-B181-70DC66FD89C9}">
      <dgm:prSet/>
      <dgm:spPr/>
      <dgm:t>
        <a:bodyPr/>
        <a:lstStyle/>
        <a:p>
          <a:endParaRPr lang="en-GB"/>
        </a:p>
      </dgm:t>
    </dgm:pt>
    <dgm:pt modelId="{38FFDCC4-400D-46F9-B8CC-BD808ABC313B}" type="sibTrans" cxnId="{FF748994-54DD-4720-B181-70DC66FD89C9}">
      <dgm:prSet/>
      <dgm:spPr/>
      <dgm:t>
        <a:bodyPr/>
        <a:lstStyle/>
        <a:p>
          <a:endParaRPr lang="en-GB"/>
        </a:p>
      </dgm:t>
    </dgm:pt>
    <dgm:pt modelId="{5E7756F9-A718-4471-B083-22D6F4603470}">
      <dgm:prSet/>
      <dgm:spPr/>
      <dgm:t>
        <a:bodyPr/>
        <a:lstStyle/>
        <a:p>
          <a:r>
            <a:rPr lang="en-GB" dirty="0"/>
            <a:t>Embedding and growth</a:t>
          </a:r>
        </a:p>
      </dgm:t>
    </dgm:pt>
    <dgm:pt modelId="{B9923357-7D5D-414D-AE2D-A565B598BC96}" type="parTrans" cxnId="{ABE5880C-BB1E-4BBD-9D0E-5EFB625C7890}">
      <dgm:prSet/>
      <dgm:spPr/>
      <dgm:t>
        <a:bodyPr/>
        <a:lstStyle/>
        <a:p>
          <a:endParaRPr lang="en-GB"/>
        </a:p>
      </dgm:t>
    </dgm:pt>
    <dgm:pt modelId="{034D4FCA-CB0C-46CA-AFB2-65102367ADF7}" type="sibTrans" cxnId="{ABE5880C-BB1E-4BBD-9D0E-5EFB625C7890}">
      <dgm:prSet/>
      <dgm:spPr/>
      <dgm:t>
        <a:bodyPr/>
        <a:lstStyle/>
        <a:p>
          <a:endParaRPr lang="en-GB"/>
        </a:p>
      </dgm:t>
    </dgm:pt>
    <dgm:pt modelId="{F40512B8-2137-4FEC-8890-FD6E95D98E99}" type="pres">
      <dgm:prSet presAssocID="{086CC226-9BB6-4D40-B894-7468813A6358}" presName="Name0" presStyleCnt="0">
        <dgm:presLayoutVars>
          <dgm:dir/>
          <dgm:resizeHandles val="exact"/>
        </dgm:presLayoutVars>
      </dgm:prSet>
      <dgm:spPr/>
    </dgm:pt>
    <dgm:pt modelId="{3A4FC6ED-BB2F-4663-8A7B-E183C212D1F3}" type="pres">
      <dgm:prSet presAssocID="{6E519EA5-EBF7-4AE6-A2F2-5AE990776D97}" presName="parTxOnly" presStyleLbl="node1" presStyleIdx="0" presStyleCnt="4">
        <dgm:presLayoutVars>
          <dgm:bulletEnabled val="1"/>
        </dgm:presLayoutVars>
      </dgm:prSet>
      <dgm:spPr/>
    </dgm:pt>
    <dgm:pt modelId="{8DBEA43A-8A3E-4396-90C6-0147C9F77ACF}" type="pres">
      <dgm:prSet presAssocID="{408C3CDB-3264-46E0-A0CD-917C221F4155}" presName="parSpace" presStyleCnt="0"/>
      <dgm:spPr/>
    </dgm:pt>
    <dgm:pt modelId="{370E6962-CE8F-40A6-BE15-D07422637C31}" type="pres">
      <dgm:prSet presAssocID="{58BC11F8-85AC-437E-BEC3-2BA6BE6793F6}" presName="parTxOnly" presStyleLbl="node1" presStyleIdx="1" presStyleCnt="4">
        <dgm:presLayoutVars>
          <dgm:bulletEnabled val="1"/>
        </dgm:presLayoutVars>
      </dgm:prSet>
      <dgm:spPr/>
    </dgm:pt>
    <dgm:pt modelId="{268618A0-056E-42B1-A06B-8CFB738E2FD9}" type="pres">
      <dgm:prSet presAssocID="{142E63A6-8131-4562-A751-FF55BB5186C8}" presName="parSpace" presStyleCnt="0"/>
      <dgm:spPr/>
    </dgm:pt>
    <dgm:pt modelId="{6C34F6DB-D1BB-49B3-9808-10FE45290AC7}" type="pres">
      <dgm:prSet presAssocID="{B485AA2F-54A8-4581-97A4-F2AF34C98626}" presName="parTxOnly" presStyleLbl="node1" presStyleIdx="2" presStyleCnt="4">
        <dgm:presLayoutVars>
          <dgm:bulletEnabled val="1"/>
        </dgm:presLayoutVars>
      </dgm:prSet>
      <dgm:spPr/>
    </dgm:pt>
    <dgm:pt modelId="{3EC6FAAB-AAF8-426C-AD40-682E13C10CE1}" type="pres">
      <dgm:prSet presAssocID="{38FFDCC4-400D-46F9-B8CC-BD808ABC313B}" presName="parSpace" presStyleCnt="0"/>
      <dgm:spPr/>
    </dgm:pt>
    <dgm:pt modelId="{B58548F3-12D0-4839-85FD-098B0047AFD8}" type="pres">
      <dgm:prSet presAssocID="{5E7756F9-A718-4471-B083-22D6F460347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ABE5880C-BB1E-4BBD-9D0E-5EFB625C7890}" srcId="{086CC226-9BB6-4D40-B894-7468813A6358}" destId="{5E7756F9-A718-4471-B083-22D6F4603470}" srcOrd="3" destOrd="0" parTransId="{B9923357-7D5D-414D-AE2D-A565B598BC96}" sibTransId="{034D4FCA-CB0C-46CA-AFB2-65102367ADF7}"/>
    <dgm:cxn modelId="{2A7D9E3C-DF06-4A10-8B2F-92AA4D6946D6}" type="presOf" srcId="{58BC11F8-85AC-437E-BEC3-2BA6BE6793F6}" destId="{370E6962-CE8F-40A6-BE15-D07422637C31}" srcOrd="0" destOrd="0" presId="urn:microsoft.com/office/officeart/2005/8/layout/hChevron3"/>
    <dgm:cxn modelId="{7BB18266-EDDB-4BDC-B6F8-244E033F1D63}" type="presOf" srcId="{5E7756F9-A718-4471-B083-22D6F4603470}" destId="{B58548F3-12D0-4839-85FD-098B0047AFD8}" srcOrd="0" destOrd="0" presId="urn:microsoft.com/office/officeart/2005/8/layout/hChevron3"/>
    <dgm:cxn modelId="{54FFEC66-B880-4976-ADE9-66D78169E792}" type="presOf" srcId="{6E519EA5-EBF7-4AE6-A2F2-5AE990776D97}" destId="{3A4FC6ED-BB2F-4663-8A7B-E183C212D1F3}" srcOrd="0" destOrd="0" presId="urn:microsoft.com/office/officeart/2005/8/layout/hChevron3"/>
    <dgm:cxn modelId="{FBD3D284-164C-43F6-8CA1-6F7DF2810E80}" srcId="{086CC226-9BB6-4D40-B894-7468813A6358}" destId="{6E519EA5-EBF7-4AE6-A2F2-5AE990776D97}" srcOrd="0" destOrd="0" parTransId="{14CB44A2-BCB0-474F-8E02-876F8189D8A1}" sibTransId="{408C3CDB-3264-46E0-A0CD-917C221F4155}"/>
    <dgm:cxn modelId="{FF748994-54DD-4720-B181-70DC66FD89C9}" srcId="{086CC226-9BB6-4D40-B894-7468813A6358}" destId="{B485AA2F-54A8-4581-97A4-F2AF34C98626}" srcOrd="2" destOrd="0" parTransId="{4E86F672-E6C0-494A-B1A8-7494DFD17000}" sibTransId="{38FFDCC4-400D-46F9-B8CC-BD808ABC313B}"/>
    <dgm:cxn modelId="{0137B1D2-EF5D-4245-B3C0-0330BD491584}" type="presOf" srcId="{086CC226-9BB6-4D40-B894-7468813A6358}" destId="{F40512B8-2137-4FEC-8890-FD6E95D98E99}" srcOrd="0" destOrd="0" presId="urn:microsoft.com/office/officeart/2005/8/layout/hChevron3"/>
    <dgm:cxn modelId="{AFF0E7D6-107B-4BD9-BBBB-254314620B43}" srcId="{086CC226-9BB6-4D40-B894-7468813A6358}" destId="{58BC11F8-85AC-437E-BEC3-2BA6BE6793F6}" srcOrd="1" destOrd="0" parTransId="{4240DFEC-9B27-42D1-9D2D-1439AC8D1993}" sibTransId="{142E63A6-8131-4562-A751-FF55BB5186C8}"/>
    <dgm:cxn modelId="{D77A4FFC-AEE8-4D08-84A1-87D2F742D89C}" type="presOf" srcId="{B485AA2F-54A8-4581-97A4-F2AF34C98626}" destId="{6C34F6DB-D1BB-49B3-9808-10FE45290AC7}" srcOrd="0" destOrd="0" presId="urn:microsoft.com/office/officeart/2005/8/layout/hChevron3"/>
    <dgm:cxn modelId="{2B4B3C20-D807-4C59-B7C0-AB9F8D6070D0}" type="presParOf" srcId="{F40512B8-2137-4FEC-8890-FD6E95D98E99}" destId="{3A4FC6ED-BB2F-4663-8A7B-E183C212D1F3}" srcOrd="0" destOrd="0" presId="urn:microsoft.com/office/officeart/2005/8/layout/hChevron3"/>
    <dgm:cxn modelId="{75DB74E7-0337-4C96-B4B7-3782A04BD575}" type="presParOf" srcId="{F40512B8-2137-4FEC-8890-FD6E95D98E99}" destId="{8DBEA43A-8A3E-4396-90C6-0147C9F77ACF}" srcOrd="1" destOrd="0" presId="urn:microsoft.com/office/officeart/2005/8/layout/hChevron3"/>
    <dgm:cxn modelId="{C84A73A3-6FAC-4F8A-8267-99B139C79520}" type="presParOf" srcId="{F40512B8-2137-4FEC-8890-FD6E95D98E99}" destId="{370E6962-CE8F-40A6-BE15-D07422637C31}" srcOrd="2" destOrd="0" presId="urn:microsoft.com/office/officeart/2005/8/layout/hChevron3"/>
    <dgm:cxn modelId="{DB125A6C-736B-4C27-A938-8B0C599BDF50}" type="presParOf" srcId="{F40512B8-2137-4FEC-8890-FD6E95D98E99}" destId="{268618A0-056E-42B1-A06B-8CFB738E2FD9}" srcOrd="3" destOrd="0" presId="urn:microsoft.com/office/officeart/2005/8/layout/hChevron3"/>
    <dgm:cxn modelId="{782AA6CB-93AC-4D17-9855-F0F6E22D0AE3}" type="presParOf" srcId="{F40512B8-2137-4FEC-8890-FD6E95D98E99}" destId="{6C34F6DB-D1BB-49B3-9808-10FE45290AC7}" srcOrd="4" destOrd="0" presId="urn:microsoft.com/office/officeart/2005/8/layout/hChevron3"/>
    <dgm:cxn modelId="{15977A4C-F0F2-4639-B015-EFD8F7378478}" type="presParOf" srcId="{F40512B8-2137-4FEC-8890-FD6E95D98E99}" destId="{3EC6FAAB-AAF8-426C-AD40-682E13C10CE1}" srcOrd="5" destOrd="0" presId="urn:microsoft.com/office/officeart/2005/8/layout/hChevron3"/>
    <dgm:cxn modelId="{D578F053-7531-417F-B5FD-105C0F1B0A57}" type="presParOf" srcId="{F40512B8-2137-4FEC-8890-FD6E95D98E99}" destId="{B58548F3-12D0-4839-85FD-098B0047AFD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651BA-3AB3-4890-8680-5DE65E698FFF}">
      <dsp:nvSpPr>
        <dsp:cNvPr id="0" name=""/>
        <dsp:cNvSpPr/>
      </dsp:nvSpPr>
      <dsp:spPr>
        <a:xfrm rot="16200000">
          <a:off x="1722731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5400000">
        <a:off x="336890" y="4808751"/>
        <a:ext cx="3727217" cy="406610"/>
      </dsp:txXfrm>
    </dsp:sp>
    <dsp:sp modelId="{451D4973-5BCD-4DD8-9825-96F057FD12B5}">
      <dsp:nvSpPr>
        <dsp:cNvPr id="0" name=""/>
        <dsp:cNvSpPr/>
      </dsp:nvSpPr>
      <dsp:spPr>
        <a:xfrm rot="5400000">
          <a:off x="5786624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-5400000">
        <a:off x="4258469" y="4808751"/>
        <a:ext cx="3727217" cy="406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651BA-3AB3-4890-8680-5DE65E698FFF}">
      <dsp:nvSpPr>
        <dsp:cNvPr id="0" name=""/>
        <dsp:cNvSpPr/>
      </dsp:nvSpPr>
      <dsp:spPr>
        <a:xfrm rot="16200000">
          <a:off x="1722731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5400000">
        <a:off x="336890" y="4808751"/>
        <a:ext cx="3727217" cy="406610"/>
      </dsp:txXfrm>
    </dsp:sp>
    <dsp:sp modelId="{451D4973-5BCD-4DD8-9825-96F057FD12B5}">
      <dsp:nvSpPr>
        <dsp:cNvPr id="0" name=""/>
        <dsp:cNvSpPr/>
      </dsp:nvSpPr>
      <dsp:spPr>
        <a:xfrm rot="5400000">
          <a:off x="5786624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-5400000">
        <a:off x="4258469" y="4808751"/>
        <a:ext cx="3727217" cy="406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651BA-3AB3-4890-8680-5DE65E698FFF}">
      <dsp:nvSpPr>
        <dsp:cNvPr id="0" name=""/>
        <dsp:cNvSpPr/>
      </dsp:nvSpPr>
      <dsp:spPr>
        <a:xfrm rot="16200000">
          <a:off x="1722731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5400000">
        <a:off x="336890" y="4808751"/>
        <a:ext cx="3727217" cy="406610"/>
      </dsp:txXfrm>
    </dsp:sp>
    <dsp:sp modelId="{451D4973-5BCD-4DD8-9825-96F057FD12B5}">
      <dsp:nvSpPr>
        <dsp:cNvPr id="0" name=""/>
        <dsp:cNvSpPr/>
      </dsp:nvSpPr>
      <dsp:spPr>
        <a:xfrm rot="5400000">
          <a:off x="5786624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-5400000">
        <a:off x="4258469" y="4808751"/>
        <a:ext cx="3727217" cy="406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651BA-3AB3-4890-8680-5DE65E698FFF}">
      <dsp:nvSpPr>
        <dsp:cNvPr id="0" name=""/>
        <dsp:cNvSpPr/>
      </dsp:nvSpPr>
      <dsp:spPr>
        <a:xfrm rot="16200000">
          <a:off x="1722731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5400000">
        <a:off x="336890" y="4808751"/>
        <a:ext cx="3727217" cy="406610"/>
      </dsp:txXfrm>
    </dsp:sp>
    <dsp:sp modelId="{451D4973-5BCD-4DD8-9825-96F057FD12B5}">
      <dsp:nvSpPr>
        <dsp:cNvPr id="0" name=""/>
        <dsp:cNvSpPr/>
      </dsp:nvSpPr>
      <dsp:spPr>
        <a:xfrm rot="5400000">
          <a:off x="5786624" y="3077291"/>
          <a:ext cx="813220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The Pandemic</a:t>
          </a:r>
          <a:endParaRPr lang="en-GB" sz="1400" b="1" kern="1200"/>
        </a:p>
      </dsp:txBody>
      <dsp:txXfrm rot="-5400000">
        <a:off x="4258469" y="4808751"/>
        <a:ext cx="3727217" cy="406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FC6ED-BB2F-4663-8A7B-E183C212D1F3}">
      <dsp:nvSpPr>
        <dsp:cNvPr id="0" name=""/>
        <dsp:cNvSpPr/>
      </dsp:nvSpPr>
      <dsp:spPr>
        <a:xfrm>
          <a:off x="3389" y="409340"/>
          <a:ext cx="3401236" cy="136049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Pre- arrival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	</a:t>
          </a:r>
        </a:p>
      </dsp:txBody>
      <dsp:txXfrm>
        <a:off x="3389" y="409340"/>
        <a:ext cx="3061113" cy="1360494"/>
      </dsp:txXfrm>
    </dsp:sp>
    <dsp:sp modelId="{370E6962-CE8F-40A6-BE15-D07422637C31}">
      <dsp:nvSpPr>
        <dsp:cNvPr id="0" name=""/>
        <dsp:cNvSpPr/>
      </dsp:nvSpPr>
      <dsp:spPr>
        <a:xfrm>
          <a:off x="2724378" y="409340"/>
          <a:ext cx="3401236" cy="13604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Commencement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3404625" y="409340"/>
        <a:ext cx="2040742" cy="1360494"/>
      </dsp:txXfrm>
    </dsp:sp>
    <dsp:sp modelId="{6C34F6DB-D1BB-49B3-9808-10FE45290AC7}">
      <dsp:nvSpPr>
        <dsp:cNvPr id="0" name=""/>
        <dsp:cNvSpPr/>
      </dsp:nvSpPr>
      <dsp:spPr>
        <a:xfrm>
          <a:off x="5445367" y="409340"/>
          <a:ext cx="3401236" cy="13604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Assimilation</a:t>
          </a:r>
        </a:p>
      </dsp:txBody>
      <dsp:txXfrm>
        <a:off x="6125614" y="409340"/>
        <a:ext cx="2040742" cy="1360494"/>
      </dsp:txXfrm>
    </dsp:sp>
    <dsp:sp modelId="{B58548F3-12D0-4839-85FD-098B0047AFD8}">
      <dsp:nvSpPr>
        <dsp:cNvPr id="0" name=""/>
        <dsp:cNvSpPr/>
      </dsp:nvSpPr>
      <dsp:spPr>
        <a:xfrm>
          <a:off x="8166356" y="409340"/>
          <a:ext cx="3401236" cy="13604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Embedding and growth</a:t>
          </a:r>
        </a:p>
      </dsp:txBody>
      <dsp:txXfrm>
        <a:off x="8846603" y="409340"/>
        <a:ext cx="2040742" cy="1360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C924A2-3BE7-4BB2-B484-9BC0A883C8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0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45F1C-128B-4E51-9E34-D18AA3B55D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0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B93827F4-0860-41BD-AFCB-F1A57EAD2AD0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83AFF-DF2D-4779-B6EE-36F1A71F12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5507"/>
            <a:ext cx="2984870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BACF3-E3A1-449A-A690-C2400E5299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125507"/>
            <a:ext cx="2984870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1462D32B-D395-45E8-B6AF-32B78AED5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41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0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0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E53ECFAA-7C9A-4121-A814-7894C7DFD8C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63563" y="1201738"/>
            <a:ext cx="5761037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65" tIns="47133" rIns="94265" bIns="471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623634"/>
            <a:ext cx="5510530" cy="3782973"/>
          </a:xfrm>
          <a:prstGeom prst="rect">
            <a:avLst/>
          </a:prstGeom>
        </p:spPr>
        <p:txBody>
          <a:bodyPr vert="horz" lIns="94265" tIns="47133" rIns="94265" bIns="471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5507"/>
            <a:ext cx="2984870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125507"/>
            <a:ext cx="2984870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A38B9D9E-4400-4BC1-971B-9F849737BD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4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4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9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45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59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73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88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04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18" algn="l" defTabSz="914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3563" y="1201738"/>
            <a:ext cx="5761037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POLL TO START </a:t>
            </a:r>
          </a:p>
          <a:p>
            <a:endParaRPr lang="en-GB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effective do you feel you are at interviewing a returner on a scale of 1 – 5 </a:t>
            </a:r>
          </a:p>
          <a:p>
            <a:endParaRPr lang="en-GB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Alison El-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Araby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Multi Asset Investment Manager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Hilary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Meades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Portfolio Manger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Mitesh Sheth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Chief Investment Officer for Multi-Asset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Paul Flood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Head of Mixed Asset Investment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David Barrie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Recruitment Manager - Investment Management (EMEA)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Rebekah Gibson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Regional Director of Recruitment, Investment Management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Sarah Dickson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Business Development Manager -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Charaties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Team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Simon Nichols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Investment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Lisa McGee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Portfolio Analyst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Oliver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Larminie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Portfolio Manager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Bhavin Shah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Fund Manager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Timothy Wilson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Vice President, Senior Recruiter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Natasha Morris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HR BP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Rob Stewart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Head of Multi Asset and Charity Investment</a:t>
            </a:r>
            <a:r>
              <a:rPr lang="en-GB"/>
              <a:t> </a:t>
            </a:r>
          </a:p>
          <a:p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Rorie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Evans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Client Director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James Mitchell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Investment Relationship Manager</a:t>
            </a:r>
            <a:r>
              <a:rPr lang="en-GB"/>
              <a:t> </a:t>
            </a:r>
          </a:p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David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Moylett</a:t>
            </a:r>
            <a:r>
              <a:rPr lang="en-GB"/>
              <a:t> 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Executive Director</a:t>
            </a:r>
            <a:r>
              <a:rPr lang="en-GB"/>
              <a:t> </a:t>
            </a:r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9D9E-4400-4BC1-971B-9F849737BDC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4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B9D9E-4400-4BC1-971B-9F849737BDC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84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3563" y="1201738"/>
            <a:ext cx="5761037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Wrap Up</a:t>
            </a:r>
          </a:p>
          <a:p>
            <a:endParaRPr lang="en-US"/>
          </a:p>
          <a:p>
            <a:r>
              <a:rPr lang="en-US"/>
              <a:t>Thank you for coming</a:t>
            </a:r>
          </a:p>
          <a:p>
            <a:endParaRPr lang="en-US"/>
          </a:p>
          <a:p>
            <a:r>
              <a:rPr lang="en-US"/>
              <a:t>We will circulate the key takeaways following this event: in essence:</a:t>
            </a:r>
          </a:p>
          <a:p>
            <a:endParaRPr lang="en-US"/>
          </a:p>
          <a:p>
            <a:r>
              <a:rPr lang="en-US"/>
              <a:t>Returners can be part of an overall recruitment/search strategy –</a:t>
            </a:r>
          </a:p>
          <a:p>
            <a:r>
              <a:rPr lang="en-US"/>
              <a:t>Support HM with education – understand the value that can be brought</a:t>
            </a:r>
          </a:p>
          <a:p>
            <a:r>
              <a:rPr lang="en-US"/>
              <a:t>Share your stories in the right places – particularly important with Covid when no office ‘shop window’ Ensure you are building an awareness of your brand to the right talent pool</a:t>
            </a:r>
          </a:p>
          <a:p>
            <a:r>
              <a:rPr lang="en-US"/>
              <a:t>Big and small </a:t>
            </a:r>
            <a:r>
              <a:rPr lang="en-US" err="1"/>
              <a:t>organisations</a:t>
            </a:r>
            <a:r>
              <a:rPr lang="en-US"/>
              <a:t> can implement a strategy – regardless of where they are on their journey – no one size fits all. </a:t>
            </a:r>
          </a:p>
          <a:p>
            <a:r>
              <a:rPr lang="en-US"/>
              <a:t>Must have a vision for change – recognize where the problems are, take the right steps to change and ensure you use the right tools to challenge resistance. </a:t>
            </a:r>
          </a:p>
          <a:p>
            <a:endParaRPr lang="en-US"/>
          </a:p>
          <a:p>
            <a:r>
              <a:rPr lang="en-US"/>
              <a:t>If you feel you are missing out on diverse talent and you need help – wherever you are on the journey, Please feel free to get in to contact to discuss ways we can help</a:t>
            </a:r>
          </a:p>
          <a:p>
            <a:endParaRPr lang="en-US"/>
          </a:p>
          <a:p>
            <a:r>
              <a:rPr lang="en-US"/>
              <a:t>We will contact with the follow up take </a:t>
            </a:r>
            <a:r>
              <a:rPr lang="en-US" err="1"/>
              <a:t>aways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9D9E-4400-4BC1-971B-9F849737BDC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7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e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3.png"/><Relationship Id="rId2" Type="http://schemas.openxmlformats.org/officeDocument/2006/relationships/image" Target="../media/image14.png"/><Relationship Id="rId16" Type="http://schemas.openxmlformats.org/officeDocument/2006/relationships/image" Target="../media/image6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39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96E-2330-475C-BB7E-E79D5F53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D8B32-709C-4B79-9049-7990843F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2"/>
            </a:lvl1pPr>
            <a:lvl2pPr marL="457238" indent="0" algn="ctr">
              <a:buNone/>
              <a:defRPr sz="2002"/>
            </a:lvl2pPr>
            <a:lvl3pPr marL="914475" indent="0" algn="ctr">
              <a:buNone/>
              <a:defRPr sz="1799"/>
            </a:lvl3pPr>
            <a:lvl4pPr marL="1371713" indent="0" algn="ctr">
              <a:buNone/>
              <a:defRPr sz="1602"/>
            </a:lvl4pPr>
            <a:lvl5pPr marL="1828956" indent="0" algn="ctr">
              <a:buNone/>
              <a:defRPr sz="1602"/>
            </a:lvl5pPr>
            <a:lvl6pPr marL="2286194" indent="0" algn="ctr">
              <a:buNone/>
              <a:defRPr sz="1602"/>
            </a:lvl6pPr>
            <a:lvl7pPr marL="2743432" indent="0" algn="ctr">
              <a:buNone/>
              <a:defRPr sz="1602"/>
            </a:lvl7pPr>
            <a:lvl8pPr marL="3200669" indent="0" algn="ctr">
              <a:buNone/>
              <a:defRPr sz="1602"/>
            </a:lvl8pPr>
            <a:lvl9pPr marL="3657907" indent="0" algn="ctr">
              <a:buNone/>
              <a:defRPr sz="1602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AC56F-7235-4F79-A7F8-E54CCE70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E3DC5-60EA-40BA-AB9F-31917011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49FC4-5387-4999-9DD4-7D58F8DE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99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1814-7912-4340-848B-969658AE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766C0-DF2A-44C0-978A-65328C953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02881-8381-4F0E-BD4D-521DCF49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5267-AD21-4222-B6BE-021E6965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CC37-F8A8-4B0F-A440-0D419E07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868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7"/>
            <a:ext cx="3419072" cy="2373482"/>
            <a:chOff x="521723" y="2086234"/>
            <a:chExt cx="3419072" cy="23734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99" b="1" spc="0"/>
            </a:p>
          </p:txBody>
        </p:sp>
      </p:grp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7" y="1850627"/>
            <a:ext cx="1879698" cy="187969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4A41972-4720-42C7-9675-1CC1DC2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5" y="4152823"/>
            <a:ext cx="1879698" cy="1879697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8EE5E-7E4D-425F-8203-0EB61FE03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1427" y="1811782"/>
            <a:ext cx="9037413" cy="1957388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lnSpc>
                <a:spcPct val="100000"/>
              </a:lnSpc>
              <a:buNone/>
              <a:defRPr sz="1602"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5361D18-BF29-480A-B0A7-0C9AB1AC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1427" y="4145269"/>
            <a:ext cx="9037413" cy="1957388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lnSpc>
                <a:spcPct val="100000"/>
              </a:lnSpc>
              <a:buNone/>
              <a:defRPr sz="1602"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looking, wall, person, dark&#10;&#10;Description automatically generated">
            <a:extLst>
              <a:ext uri="{FF2B5EF4-FFF2-40B4-BE49-F238E27FC236}">
                <a16:creationId xmlns:a16="http://schemas.microsoft.com/office/drawing/2014/main" id="{C7B8B708-4222-4D40-9D30-104ACCEDF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t="1648" r="19223" b="-1648"/>
          <a:stretch/>
        </p:blipFill>
        <p:spPr>
          <a:xfrm>
            <a:off x="1184060" y="1958808"/>
            <a:ext cx="1582220" cy="16952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icture containing looking, wall, person, dark&#10;&#10;Description automatically generated">
            <a:extLst>
              <a:ext uri="{FF2B5EF4-FFF2-40B4-BE49-F238E27FC236}">
                <a16:creationId xmlns:a16="http://schemas.microsoft.com/office/drawing/2014/main" id="{15C82259-2898-49C2-B691-50A2F4B7B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t="1648" r="19223" b="-1648"/>
          <a:stretch/>
        </p:blipFill>
        <p:spPr>
          <a:xfrm>
            <a:off x="1184060" y="4240399"/>
            <a:ext cx="1582220" cy="16952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092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7"/>
            <a:ext cx="3419072" cy="2373482"/>
            <a:chOff x="521723" y="2086234"/>
            <a:chExt cx="3419072" cy="23734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99" b="1" spc="0"/>
            </a:p>
          </p:txBody>
        </p:sp>
      </p:grp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7" y="1850627"/>
            <a:ext cx="1879698" cy="1879697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8EE5E-7E4D-425F-8203-0EB61FE03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9535" y="1811782"/>
            <a:ext cx="8239308" cy="19573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0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BFF4791A-BEAB-44B3-BA9B-4E0B823469CF}"/>
              </a:ext>
            </a:extLst>
          </p:cNvPr>
          <p:cNvSpPr/>
          <p:nvPr userDrawn="1"/>
        </p:nvSpPr>
        <p:spPr>
          <a:xfrm rot="472998">
            <a:off x="8407080" y="556075"/>
            <a:ext cx="4459998" cy="6851345"/>
          </a:xfrm>
          <a:custGeom>
            <a:avLst/>
            <a:gdLst>
              <a:gd name="connsiteX0" fmla="*/ 0 w 9458325"/>
              <a:gd name="connsiteY0" fmla="*/ 5672138 h 11344275"/>
              <a:gd name="connsiteX1" fmla="*/ 2854871 w 9458325"/>
              <a:gd name="connsiteY1" fmla="*/ 464493 h 11344275"/>
              <a:gd name="connsiteX2" fmla="*/ 3979014 w 9458325"/>
              <a:gd name="connsiteY2" fmla="*/ 3587881 h 11344275"/>
              <a:gd name="connsiteX3" fmla="*/ 3252434 w 9458325"/>
              <a:gd name="connsiteY3" fmla="*/ 5672138 h 11344275"/>
              <a:gd name="connsiteX4" fmla="*/ 0 w 9458325"/>
              <a:gd name="connsiteY4" fmla="*/ 5672138 h 11344275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3979014"/>
              <a:gd name="connsiteY0" fmla="*/ 6188720 h 6188720"/>
              <a:gd name="connsiteX1" fmla="*/ 3893096 w 3979014"/>
              <a:gd name="connsiteY1" fmla="*/ 0 h 6188720"/>
              <a:gd name="connsiteX2" fmla="*/ 3979014 w 3979014"/>
              <a:gd name="connsiteY2" fmla="*/ 4104463 h 6188720"/>
              <a:gd name="connsiteX3" fmla="*/ 3252434 w 3979014"/>
              <a:gd name="connsiteY3" fmla="*/ 6188720 h 6188720"/>
              <a:gd name="connsiteX4" fmla="*/ 0 w 3979014"/>
              <a:gd name="connsiteY4" fmla="*/ 6188720 h 6188720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4067402"/>
              <a:gd name="connsiteY0" fmla="*/ 6498186 h 6498186"/>
              <a:gd name="connsiteX1" fmla="*/ 3377380 w 4067402"/>
              <a:gd name="connsiteY1" fmla="*/ 0 h 6498186"/>
              <a:gd name="connsiteX2" fmla="*/ 4067402 w 4067402"/>
              <a:gd name="connsiteY2" fmla="*/ 4391430 h 6498186"/>
              <a:gd name="connsiteX3" fmla="*/ 3252434 w 4067402"/>
              <a:gd name="connsiteY3" fmla="*/ 6498186 h 6498186"/>
              <a:gd name="connsiteX4" fmla="*/ 0 w 4067402"/>
              <a:gd name="connsiteY4" fmla="*/ 6498186 h 6498186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274220 w 4089188"/>
              <a:gd name="connsiteY3" fmla="*/ 6498186 h 6818685"/>
              <a:gd name="connsiteX4" fmla="*/ 0 w 4089188"/>
              <a:gd name="connsiteY4" fmla="*/ 6818685 h 6818685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381362 w 4089188"/>
              <a:gd name="connsiteY3" fmla="*/ 6271020 h 6818685"/>
              <a:gd name="connsiteX4" fmla="*/ 0 w 4089188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51345 h 6851345"/>
              <a:gd name="connsiteX1" fmla="*/ 3623241 w 4236870"/>
              <a:gd name="connsiteY1" fmla="*/ 0 h 6851345"/>
              <a:gd name="connsiteX2" fmla="*/ 4236870 w 4236870"/>
              <a:gd name="connsiteY2" fmla="*/ 4296790 h 6851345"/>
              <a:gd name="connsiteX3" fmla="*/ 3381362 w 4236870"/>
              <a:gd name="connsiteY3" fmla="*/ 6303680 h 6851345"/>
              <a:gd name="connsiteX4" fmla="*/ 0 w 4236870"/>
              <a:gd name="connsiteY4" fmla="*/ 6851345 h 68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870" h="6851345">
                <a:moveTo>
                  <a:pt x="0" y="6851345"/>
                </a:moveTo>
                <a:cubicBezTo>
                  <a:pt x="0" y="4587730"/>
                  <a:pt x="1957170" y="344681"/>
                  <a:pt x="3623241" y="0"/>
                </a:cubicBezTo>
                <a:cubicBezTo>
                  <a:pt x="3728445" y="939347"/>
                  <a:pt x="4012044" y="3214582"/>
                  <a:pt x="4236870" y="4296790"/>
                </a:cubicBezTo>
                <a:cubicBezTo>
                  <a:pt x="3786622" y="4731872"/>
                  <a:pt x="3381362" y="5447185"/>
                  <a:pt x="3381362" y="6303680"/>
                </a:cubicBezTo>
                <a:lnTo>
                  <a:pt x="0" y="6851345"/>
                </a:lnTo>
                <a:close/>
              </a:path>
            </a:pathLst>
          </a:custGeom>
          <a:solidFill>
            <a:srgbClr val="DB5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97A104-BF87-4180-993C-DEFAA775F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899" y="3727624"/>
            <a:ext cx="7966418" cy="1276350"/>
          </a:xfrm>
        </p:spPr>
        <p:txBody>
          <a:bodyPr/>
          <a:lstStyle>
            <a:lvl1pPr marL="0" indent="0">
              <a:buNone/>
              <a:defRPr sz="6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145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D92BE-47E4-4CFD-A2D1-65990F9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A4CD-DC93-4D01-98EE-15919DF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329E2-0D3A-4946-BDED-28204B2C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84C-7EB2-4451-8F1C-25B96817E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180445"/>
            <a:ext cx="3504430" cy="5686148"/>
          </a:xfrm>
          <a:prstGeom prst="rect">
            <a:avLst/>
          </a:prstGeom>
        </p:spPr>
      </p:pic>
      <p:pic>
        <p:nvPicPr>
          <p:cNvPr id="12" name="Picture 11" descr="Teams&#10;&#10;Description automatically generated">
            <a:extLst>
              <a:ext uri="{FF2B5EF4-FFF2-40B4-BE49-F238E27FC236}">
                <a16:creationId xmlns:a16="http://schemas.microsoft.com/office/drawing/2014/main" id="{9EA205BA-3C6C-4408-A5DF-C701384BB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4190264" y="1180446"/>
            <a:ext cx="1333972" cy="546614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E56A04C-882B-4F00-877E-29FA8AA04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8963A-F737-43AE-B7B8-76B225656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5892" y="1992656"/>
            <a:ext cx="5566313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DADD733-40EE-4DB2-BAC1-BD6D1C0575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5892" y="3608255"/>
            <a:ext cx="5566313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EB315A-A99B-42BB-9AEE-8B55273C26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75892" y="5141474"/>
            <a:ext cx="5566313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17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D92BE-47E4-4CFD-A2D1-65990F9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A4CD-DC93-4D01-98EE-15919DF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329E2-0D3A-4946-BDED-28204B2C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84C-7EB2-4451-8F1C-25B96817E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180445"/>
            <a:ext cx="3504430" cy="5686148"/>
          </a:xfrm>
          <a:prstGeom prst="rect">
            <a:avLst/>
          </a:prstGeom>
        </p:spPr>
      </p:pic>
      <p:pic>
        <p:nvPicPr>
          <p:cNvPr id="12" name="Picture 11" descr="Teams&#10;&#10;Description automatically generated">
            <a:extLst>
              <a:ext uri="{FF2B5EF4-FFF2-40B4-BE49-F238E27FC236}">
                <a16:creationId xmlns:a16="http://schemas.microsoft.com/office/drawing/2014/main" id="{9EA205BA-3C6C-4408-A5DF-C701384BB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4190264" y="1180446"/>
            <a:ext cx="1333972" cy="5466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CB546-47EE-409A-98B1-76EED6BD1FEE}"/>
              </a:ext>
            </a:extLst>
          </p:cNvPr>
          <p:cNvSpPr txBox="1"/>
          <p:nvPr userDrawn="1"/>
        </p:nvSpPr>
        <p:spPr>
          <a:xfrm>
            <a:off x="5868141" y="1988600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Innovative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FA4DB-EF0D-4365-ADE5-0253B30539E2}"/>
              </a:ext>
            </a:extLst>
          </p:cNvPr>
          <p:cNvSpPr txBox="1"/>
          <p:nvPr userDrawn="1"/>
        </p:nvSpPr>
        <p:spPr>
          <a:xfrm>
            <a:off x="5868141" y="3573056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Creative solutions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F0BF-810D-4220-BBBE-0DA65BFE5354}"/>
              </a:ext>
            </a:extLst>
          </p:cNvPr>
          <p:cNvSpPr txBox="1"/>
          <p:nvPr userDrawn="1"/>
        </p:nvSpPr>
        <p:spPr>
          <a:xfrm>
            <a:off x="5868141" y="5157512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Collaborative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E56A04C-882B-4F00-877E-29FA8AA04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7270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C80D4-F059-4A7B-8DB5-C7AC5EE1D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pic>
        <p:nvPicPr>
          <p:cNvPr id="11" name="Picture 10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AA5FC951-038D-4EAF-91F4-2B2CA710B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5300"/>
          <a:stretch/>
        </p:blipFill>
        <p:spPr>
          <a:xfrm>
            <a:off x="5" y="0"/>
            <a:ext cx="4383276" cy="6858000"/>
          </a:xfrm>
          <a:prstGeom prst="rect">
            <a:avLst/>
          </a:prstGeom>
        </p:spPr>
      </p:pic>
      <p:pic>
        <p:nvPicPr>
          <p:cNvPr id="24" name="Picture 23" descr="Teams&#10;&#10;Description automatically generated">
            <a:extLst>
              <a:ext uri="{FF2B5EF4-FFF2-40B4-BE49-F238E27FC236}">
                <a16:creationId xmlns:a16="http://schemas.microsoft.com/office/drawing/2014/main" id="{83CAD004-83AB-4409-8B72-4EF14DF4F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5149053" y="1454004"/>
            <a:ext cx="1333972" cy="54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48D2E8-218A-451C-BA8B-B22D2FB13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r="9755"/>
          <a:stretch/>
        </p:blipFill>
        <p:spPr>
          <a:xfrm>
            <a:off x="4" y="0"/>
            <a:ext cx="7190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DDD07-B65B-4985-A98C-16FFCFA9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C653B-43F4-4746-A1CC-DB171443124C}"/>
              </a:ext>
            </a:extLst>
          </p:cNvPr>
          <p:cNvGrpSpPr/>
          <p:nvPr userDrawn="1"/>
        </p:nvGrpSpPr>
        <p:grpSpPr>
          <a:xfrm>
            <a:off x="688418" y="1039531"/>
            <a:ext cx="5339520" cy="5681947"/>
            <a:chOff x="4514655" y="1489484"/>
            <a:chExt cx="3972120" cy="4467304"/>
          </a:xfrm>
        </p:grpSpPr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DE1B5983-E863-41F2-9F3A-B6E80FA3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997" r="10679" b="3054"/>
            <a:stretch/>
          </p:blipFill>
          <p:spPr>
            <a:xfrm>
              <a:off x="4514655" y="1830615"/>
              <a:ext cx="3972120" cy="41261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D6E027-0C08-4D70-868D-DA2779A95219}"/>
                </a:ext>
              </a:extLst>
            </p:cNvPr>
            <p:cNvSpPr txBox="1"/>
            <p:nvPr/>
          </p:nvSpPr>
          <p:spPr>
            <a:xfrm>
              <a:off x="4620057" y="1489484"/>
              <a:ext cx="3546632" cy="1692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99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CANDIDATES BY SKILLS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983EAB-21C1-406F-8FEA-38A4661C8AE6}"/>
              </a:ext>
            </a:extLst>
          </p:cNvPr>
          <p:cNvGrpSpPr/>
          <p:nvPr userDrawn="1"/>
        </p:nvGrpSpPr>
        <p:grpSpPr>
          <a:xfrm>
            <a:off x="7059809" y="1168298"/>
            <a:ext cx="4482843" cy="5123550"/>
            <a:chOff x="380449" y="1498073"/>
            <a:chExt cx="3953632" cy="396634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18FE31-B045-4E7F-AE11-546956C36632}"/>
                </a:ext>
              </a:extLst>
            </p:cNvPr>
            <p:cNvSpPr txBox="1"/>
            <p:nvPr/>
          </p:nvSpPr>
          <p:spPr>
            <a:xfrm>
              <a:off x="457200" y="1498073"/>
              <a:ext cx="3546632" cy="1666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99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CANDIDATES BY SECTOR</a:t>
              </a:r>
            </a:p>
          </p:txBody>
        </p:sp>
        <p:pic>
          <p:nvPicPr>
            <p:cNvPr id="13" name="Content Placeholder 7">
              <a:extLst>
                <a:ext uri="{FF2B5EF4-FFF2-40B4-BE49-F238E27FC236}">
                  <a16:creationId xmlns:a16="http://schemas.microsoft.com/office/drawing/2014/main" id="{C72DED6F-8B4E-4F9E-8BED-CB629188A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76" t="57669" r="19028" b="1348"/>
            <a:stretch/>
          </p:blipFill>
          <p:spPr>
            <a:xfrm>
              <a:off x="380449" y="1830616"/>
              <a:ext cx="3953632" cy="363380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5B519EC-D7A0-49C7-ADBE-5E26882111CE}"/>
              </a:ext>
            </a:extLst>
          </p:cNvPr>
          <p:cNvSpPr txBox="1"/>
          <p:nvPr userDrawn="1"/>
        </p:nvSpPr>
        <p:spPr>
          <a:xfrm>
            <a:off x="4164752" y="6596391"/>
            <a:ext cx="4979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Century Gothic" panose="020B0502020202020204" pitchFamily="34" charset="0"/>
              </a:rPr>
              <a:t>* This data is snapshot in time and is subject to change on a daily basis</a:t>
            </a:r>
            <a:endParaRPr lang="en-GB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1CFAB7-8E16-422E-8817-8B8CAB98A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885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13ED12-E48C-41DF-8560-879B6A8D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A0617E-B8B3-4E2B-BE7A-1951CD0A33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52884257"/>
              </p:ext>
            </p:extLst>
          </p:nvPr>
        </p:nvGraphicFramePr>
        <p:xfrm>
          <a:off x="2457378" y="1238336"/>
          <a:ext cx="8527694" cy="545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CF04FABF-D5EF-4391-869D-16972DA5A5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1296" y="4820581"/>
            <a:ext cx="2162734" cy="211531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08A7F6-DE74-43D4-ABA4-1ED0BD152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19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 rot="16200000">
            <a:off x="-1503569" y="4906689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NAME OF PERSON QUOTED</a:t>
            </a:r>
            <a:endParaRPr lang="en-GB" sz="17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A1C06-984F-41DA-907B-8E51CE56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630" y="2"/>
            <a:ext cx="4638676" cy="1781175"/>
          </a:xfrm>
        </p:spPr>
        <p:txBody>
          <a:bodyPr anchor="b"/>
          <a:lstStyle>
            <a:lvl1pPr algn="r">
              <a:defRPr sz="6000" b="1"/>
            </a:lvl1pPr>
          </a:lstStyle>
          <a:p>
            <a:r>
              <a:rPr lang="en-US"/>
              <a:t>The Team</a:t>
            </a:r>
            <a:br>
              <a:rPr lang="en-US"/>
            </a:b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638174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pic>
        <p:nvPicPr>
          <p:cNvPr id="42" name="Content Placeholder 6" descr="A large white building in a city&#10;&#10;Description automatically generated">
            <a:extLst>
              <a:ext uri="{FF2B5EF4-FFF2-40B4-BE49-F238E27FC236}">
                <a16:creationId xmlns:a16="http://schemas.microsoft.com/office/drawing/2014/main" id="{D15AF721-0990-47CE-9D36-AE3DDEB1B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34" b="19813"/>
          <a:stretch/>
        </p:blipFill>
        <p:spPr>
          <a:xfrm>
            <a:off x="-1" y="1548000"/>
            <a:ext cx="3474722" cy="5310000"/>
          </a:xfrm>
          <a:prstGeom prst="rect">
            <a:avLst/>
          </a:prstGeom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27FDECC-B67C-4079-A089-FE818CB93B67}"/>
              </a:ext>
            </a:extLst>
          </p:cNvPr>
          <p:cNvSpPr txBox="1">
            <a:spLocks/>
          </p:cNvSpPr>
          <p:nvPr userDrawn="1"/>
        </p:nvSpPr>
        <p:spPr>
          <a:xfrm>
            <a:off x="4112900" y="1738156"/>
            <a:ext cx="6036802" cy="4654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GB" sz="1799" b="1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Return Hub 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 its ‘Member Clients’ – delivers curated hires (for open roles full-time, part-time, flexible and interim)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Designs and delivers flexible Returner initiatives; RTW programmes, coaching, workshops and events 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Executes targeted digital advertising campaigns 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Provides professional speakers to support and promote diversity initiatives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Supports client branding activities – see our Spotlight Partners webpage.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24615584-3872-4667-9EEE-AD91A865A8B6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Our Services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574579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BC826-3CA7-413A-8D39-0442B3B97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3AF70-5D56-457C-ABCE-2344B861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264A1-2C4A-4BA0-BAC1-B1601885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CD8A-2309-406D-8BA2-14DCCDF4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CF7E4-AFCA-4781-AB36-7DCBD7A4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270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 rot="16200000">
            <a:off x="-1503569" y="4906689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NAME OF PERSON QUOTED</a:t>
            </a:r>
            <a:endParaRPr lang="en-GB" sz="17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A1C06-984F-41DA-907B-8E51CE56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630" y="2"/>
            <a:ext cx="4638676" cy="1781175"/>
          </a:xfrm>
        </p:spPr>
        <p:txBody>
          <a:bodyPr anchor="b"/>
          <a:lstStyle>
            <a:lvl1pPr algn="r">
              <a:defRPr sz="6000" b="1"/>
            </a:lvl1pPr>
          </a:lstStyle>
          <a:p>
            <a:r>
              <a:rPr lang="en-US"/>
              <a:t>The Team</a:t>
            </a:r>
            <a:br>
              <a:rPr lang="en-US"/>
            </a:b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638174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pic>
        <p:nvPicPr>
          <p:cNvPr id="42" name="Content Placeholder 6" descr="A large white building in a city&#10;&#10;Description automatically generated">
            <a:extLst>
              <a:ext uri="{FF2B5EF4-FFF2-40B4-BE49-F238E27FC236}">
                <a16:creationId xmlns:a16="http://schemas.microsoft.com/office/drawing/2014/main" id="{D15AF721-0990-47CE-9D36-AE3DDEB1B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34" b="19813"/>
          <a:stretch/>
        </p:blipFill>
        <p:spPr>
          <a:xfrm>
            <a:off x="-1" y="1548000"/>
            <a:ext cx="3474722" cy="531000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78C8DFE-20C3-46E8-8DBE-794FF7474B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C17EA-D51E-49FD-A798-5A1800DBB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450" y="1603376"/>
            <a:ext cx="7072313" cy="473666"/>
          </a:xfrm>
        </p:spPr>
        <p:txBody>
          <a:bodyPr/>
          <a:lstStyle>
            <a:lvl1pPr>
              <a:buNone/>
              <a:defRPr b="1">
                <a:solidFill>
                  <a:srgbClr val="3C2F5B"/>
                </a:solidFill>
              </a:defRPr>
            </a:lvl1pPr>
            <a:lvl2pPr marL="177814" indent="-177814">
              <a:buClr>
                <a:schemeClr val="accent1"/>
              </a:buClr>
              <a:defRPr sz="1799">
                <a:solidFill>
                  <a:srgbClr val="3C2F5B"/>
                </a:solidFill>
              </a:defRPr>
            </a:lvl2pPr>
            <a:lvl3pPr>
              <a:defRPr>
                <a:solidFill>
                  <a:srgbClr val="3C2F5B"/>
                </a:solidFill>
              </a:defRPr>
            </a:lvl3pPr>
            <a:lvl4pPr>
              <a:defRPr>
                <a:solidFill>
                  <a:srgbClr val="3C2F5B"/>
                </a:solidFill>
              </a:defRPr>
            </a:lvl4pPr>
            <a:lvl5pPr>
              <a:defRPr>
                <a:solidFill>
                  <a:srgbClr val="3C2F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E3695-9F3A-48EC-8A54-D05C72F6A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0" y="2152652"/>
            <a:ext cx="7105650" cy="4267200"/>
          </a:xfrm>
        </p:spPr>
        <p:txBody>
          <a:bodyPr/>
          <a:lstStyle>
            <a:lvl2pPr marL="266723" indent="-266723">
              <a:buClr>
                <a:schemeClr val="accent1"/>
              </a:buClr>
              <a:defRPr sz="1799" b="0">
                <a:solidFill>
                  <a:srgbClr val="3C2F5B"/>
                </a:solidFill>
              </a:defRPr>
            </a:lvl2pPr>
            <a:lvl3pPr>
              <a:defRPr>
                <a:solidFill>
                  <a:srgbClr val="3C2F5B"/>
                </a:solidFill>
              </a:defRPr>
            </a:lvl3pPr>
            <a:lvl4pPr>
              <a:defRPr>
                <a:solidFill>
                  <a:srgbClr val="3C2F5B"/>
                </a:solidFill>
              </a:defRPr>
            </a:lvl4pPr>
            <a:lvl5pPr>
              <a:defRPr>
                <a:solidFill>
                  <a:srgbClr val="3C2F5B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2825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 rot="16200000">
            <a:off x="-1503569" y="4906689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NAME OF PERSON QUOTED</a:t>
            </a:r>
            <a:endParaRPr lang="en-GB" sz="17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A1C06-984F-41DA-907B-8E51CE56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630" y="2"/>
            <a:ext cx="4638676" cy="1781175"/>
          </a:xfrm>
        </p:spPr>
        <p:txBody>
          <a:bodyPr anchor="b"/>
          <a:lstStyle>
            <a:lvl1pPr algn="r">
              <a:defRPr sz="6000" b="1"/>
            </a:lvl1pPr>
          </a:lstStyle>
          <a:p>
            <a:r>
              <a:rPr lang="en-US"/>
              <a:t>The Team</a:t>
            </a:r>
            <a:br>
              <a:rPr lang="en-US"/>
            </a:b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638174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A505D2-3EC2-4290-BE3D-D65EF4D85513}"/>
              </a:ext>
            </a:extLst>
          </p:cNvPr>
          <p:cNvGrpSpPr/>
          <p:nvPr userDrawn="1"/>
        </p:nvGrpSpPr>
        <p:grpSpPr>
          <a:xfrm>
            <a:off x="107993" y="570087"/>
            <a:ext cx="2802848" cy="6221414"/>
            <a:chOff x="4641893" y="1061232"/>
            <a:chExt cx="2359790" cy="553915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C7BA7D-8A21-47D2-B30D-7B4204D58B80}"/>
                </a:ext>
              </a:extLst>
            </p:cNvPr>
            <p:cNvSpPr/>
            <p:nvPr userDrawn="1"/>
          </p:nvSpPr>
          <p:spPr>
            <a:xfrm>
              <a:off x="4712970" y="1061232"/>
              <a:ext cx="2148662" cy="5539153"/>
            </a:xfrm>
            <a:prstGeom prst="rect">
              <a:avLst/>
            </a:prstGeom>
            <a:solidFill>
              <a:srgbClr val="E3455F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895E3A-4B84-4031-BA7E-BC04B83D82B6}"/>
                </a:ext>
              </a:extLst>
            </p:cNvPr>
            <p:cNvSpPr txBox="1"/>
            <p:nvPr userDrawn="1"/>
          </p:nvSpPr>
          <p:spPr>
            <a:xfrm>
              <a:off x="4641893" y="2299360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Dominie Moss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Founder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A8B3A2-CEB9-4CBE-9D5B-BEA5CD381048}"/>
                </a:ext>
              </a:extLst>
            </p:cNvPr>
            <p:cNvSpPr txBox="1"/>
            <p:nvPr userDrawn="1"/>
          </p:nvSpPr>
          <p:spPr>
            <a:xfrm>
              <a:off x="5783356" y="2300491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Sarah Thorne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COO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42A009-5F82-4432-9A7A-E857B8836AE1}"/>
                </a:ext>
              </a:extLst>
            </p:cNvPr>
            <p:cNvSpPr txBox="1"/>
            <p:nvPr userDrawn="1"/>
          </p:nvSpPr>
          <p:spPr>
            <a:xfrm>
              <a:off x="5783356" y="3812923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Linda Baldwin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Engagement Consultant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3212EF-A794-442D-A447-CD81FA67D9D7}"/>
                </a:ext>
              </a:extLst>
            </p:cNvPr>
            <p:cNvSpPr txBox="1"/>
            <p:nvPr userDrawn="1"/>
          </p:nvSpPr>
          <p:spPr>
            <a:xfrm>
              <a:off x="4641893" y="5503057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Katherine Newnham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Marketing Coordinator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C319FF-3910-47AB-922A-3B273E343720}"/>
                </a:ext>
              </a:extLst>
            </p:cNvPr>
            <p:cNvSpPr txBox="1"/>
            <p:nvPr userDrawn="1"/>
          </p:nvSpPr>
          <p:spPr>
            <a:xfrm>
              <a:off x="5783356" y="5448467"/>
              <a:ext cx="1218327" cy="630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Helen Cowan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The Return Hub Executive Coach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Founder of 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The Tall Wall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5BEE10-BA3D-40BD-BA62-4C6B5EDC0245}"/>
                </a:ext>
              </a:extLst>
            </p:cNvPr>
            <p:cNvSpPr txBox="1"/>
            <p:nvPr userDrawn="1"/>
          </p:nvSpPr>
          <p:spPr>
            <a:xfrm>
              <a:off x="4641893" y="3839653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Claire Douglas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Managing Consultant</a:t>
              </a:r>
            </a:p>
          </p:txBody>
        </p:sp>
        <p:pic>
          <p:nvPicPr>
            <p:cNvPr id="32" name="Picture 31" descr="A person smiling and posing for a photo&#10;&#10;Description automatically generated">
              <a:extLst>
                <a:ext uri="{FF2B5EF4-FFF2-40B4-BE49-F238E27FC236}">
                  <a16:creationId xmlns:a16="http://schemas.microsoft.com/office/drawing/2014/main" id="{D1AC9EE9-CE16-4E29-AB1B-FAA29A9E23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765682" y="1222587"/>
              <a:ext cx="981008" cy="979440"/>
            </a:xfrm>
            <a:prstGeom prst="rect">
              <a:avLst/>
            </a:prstGeom>
          </p:spPr>
        </p:pic>
        <p:pic>
          <p:nvPicPr>
            <p:cNvPr id="33" name="Picture 32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3361DC7-44E4-4AE2-833E-498C67B19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746689" y="1129950"/>
              <a:ext cx="1177237" cy="1177237"/>
            </a:xfrm>
            <a:prstGeom prst="rect">
              <a:avLst/>
            </a:prstGeom>
          </p:spPr>
        </p:pic>
        <p:pic>
          <p:nvPicPr>
            <p:cNvPr id="34" name="Picture 33" descr="A person smiling and posing for the camera&#10;&#10;Description automatically generated">
              <a:extLst>
                <a:ext uri="{FF2B5EF4-FFF2-40B4-BE49-F238E27FC236}">
                  <a16:creationId xmlns:a16="http://schemas.microsoft.com/office/drawing/2014/main" id="{3E2C5748-9AB8-4F93-B475-22EE02521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742220" y="2836284"/>
              <a:ext cx="976684" cy="995003"/>
            </a:xfrm>
            <a:prstGeom prst="rect">
              <a:avLst/>
            </a:prstGeom>
          </p:spPr>
        </p:pic>
        <p:pic>
          <p:nvPicPr>
            <p:cNvPr id="35" name="Picture 34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43B54DE2-6854-426E-ACD1-5D5B2697CE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84949" y="2836284"/>
              <a:ext cx="976684" cy="995003"/>
            </a:xfrm>
            <a:prstGeom prst="rect">
              <a:avLst/>
            </a:prstGeom>
          </p:spPr>
        </p:pic>
        <p:pic>
          <p:nvPicPr>
            <p:cNvPr id="36" name="Picture 35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08DF0EAC-AAB4-445F-863B-5DEB967C3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756700" y="4465544"/>
              <a:ext cx="929872" cy="976684"/>
            </a:xfrm>
            <a:prstGeom prst="rect">
              <a:avLst/>
            </a:prstGeom>
          </p:spPr>
        </p:pic>
        <p:pic>
          <p:nvPicPr>
            <p:cNvPr id="37" name="Picture 36" descr="A person smiling and posing for a photo&#10;&#10;Description automatically generated">
              <a:extLst>
                <a:ext uri="{FF2B5EF4-FFF2-40B4-BE49-F238E27FC236}">
                  <a16:creationId xmlns:a16="http://schemas.microsoft.com/office/drawing/2014/main" id="{0BEB0D7D-E83C-4A6E-9731-2509E9E447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884948" y="4472085"/>
              <a:ext cx="929872" cy="976684"/>
            </a:xfrm>
            <a:prstGeom prst="rect">
              <a:avLst/>
            </a:prstGeom>
          </p:spPr>
        </p:pic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4AD990C-5B12-4A4D-B5B1-5381343EA416}"/>
              </a:ext>
            </a:extLst>
          </p:cNvPr>
          <p:cNvSpPr txBox="1">
            <a:spLocks/>
          </p:cNvSpPr>
          <p:nvPr userDrawn="1"/>
        </p:nvSpPr>
        <p:spPr>
          <a:xfrm>
            <a:off x="3947618" y="1083180"/>
            <a:ext cx="7442773" cy="5209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Return Hub is a unique recruitment firm placing professionals who want to relaunch after a career break or pivot their careers to work with City FS firms. 90% are women.</a:t>
            </a:r>
            <a:b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1799" b="1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E3455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TEAM: 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comprises of senior professionals who have executive search as well as financial services and HR backgrounds. We are driven by the common purpose of giving a valuable talent pool visibility in what is an out-of-date recruitment industry.</a:t>
            </a: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E3455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PURPOSE: 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fill the gap in the market by representing Returners effectively and enhancing our City clients’ talent acquisition and D&amp;I </a:t>
            </a:r>
            <a:r>
              <a:rPr kumimoji="0" lang="en-US" sz="1799" b="0" i="0" u="none" strike="noStrike" kern="1200" cap="none" spc="0" normalizeH="0" baseline="0" noProof="0" err="1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programmes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providing a rich pool of high </a:t>
            </a:r>
            <a:r>
              <a:rPr kumimoji="0" lang="en-US" sz="1799" b="0" i="0" u="none" strike="noStrike" kern="1200" cap="none" spc="0" normalizeH="0" baseline="0" noProof="0" err="1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calibre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candidates and helping to bridge the gender pay gap.</a:t>
            </a: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E3455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VALUES: 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ensure both clients and candidates have an excellent experience and to ensure candidates are respected and seen for what they are worth (demystifying and correcting the myths).</a:t>
            </a: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94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D92BE-47E4-4CFD-A2D1-65990F9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A4CD-DC93-4D01-98EE-15919DF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329E2-0D3A-4946-BDED-28204B2C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84C-7EB2-4451-8F1C-25B96817E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180445"/>
            <a:ext cx="3504430" cy="56861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DA626F-7D2B-453E-97AF-107766181DAE}"/>
              </a:ext>
            </a:extLst>
          </p:cNvPr>
          <p:cNvSpPr txBox="1">
            <a:spLocks/>
          </p:cNvSpPr>
          <p:nvPr userDrawn="1"/>
        </p:nvSpPr>
        <p:spPr>
          <a:xfrm>
            <a:off x="331370" y="-48415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Consultancy Offering</a:t>
            </a:r>
            <a:endParaRPr lang="en-GB" sz="4000"/>
          </a:p>
        </p:txBody>
      </p:sp>
      <p:pic>
        <p:nvPicPr>
          <p:cNvPr id="12" name="Picture 11" descr="Teams&#10;&#10;Description automatically generated">
            <a:extLst>
              <a:ext uri="{FF2B5EF4-FFF2-40B4-BE49-F238E27FC236}">
                <a16:creationId xmlns:a16="http://schemas.microsoft.com/office/drawing/2014/main" id="{9EA205BA-3C6C-4408-A5DF-C701384BB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4190264" y="1180446"/>
            <a:ext cx="1333972" cy="5466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CB546-47EE-409A-98B1-76EED6BD1FEE}"/>
              </a:ext>
            </a:extLst>
          </p:cNvPr>
          <p:cNvSpPr txBox="1"/>
          <p:nvPr userDrawn="1"/>
        </p:nvSpPr>
        <p:spPr>
          <a:xfrm>
            <a:off x="5868141" y="1988600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Innovative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FA4DB-EF0D-4365-ADE5-0253B30539E2}"/>
              </a:ext>
            </a:extLst>
          </p:cNvPr>
          <p:cNvSpPr txBox="1"/>
          <p:nvPr userDrawn="1"/>
        </p:nvSpPr>
        <p:spPr>
          <a:xfrm>
            <a:off x="5868141" y="3573056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Creative solutions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F0BF-810D-4220-BBBE-0DA65BFE5354}"/>
              </a:ext>
            </a:extLst>
          </p:cNvPr>
          <p:cNvSpPr txBox="1"/>
          <p:nvPr userDrawn="1"/>
        </p:nvSpPr>
        <p:spPr>
          <a:xfrm>
            <a:off x="5868141" y="5157512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Collaborative thinking</a:t>
            </a:r>
            <a:endParaRPr lang="en-GB" sz="2798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576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9878E5E8-D708-44DC-B97A-D8883170DC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91" y="133351"/>
            <a:ext cx="13559691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3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2BCB0FC-B5B2-4684-BD30-35A76E60F7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91" y="133351"/>
            <a:ext cx="13559691" cy="6724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41806-6E48-4C12-8649-29D3D405E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2" y="3429001"/>
            <a:ext cx="7197724" cy="3355975"/>
          </a:xfrm>
        </p:spPr>
        <p:txBody>
          <a:bodyPr/>
          <a:lstStyle>
            <a:lvl1pPr marL="0" indent="0">
              <a:buNone/>
              <a:defRPr sz="5403" b="1">
                <a:latin typeface="+mj-lt"/>
              </a:defRPr>
            </a:lvl1pPr>
            <a:lvl2pPr indent="0">
              <a:buNone/>
              <a:defRPr/>
            </a:lvl2pPr>
            <a:lvl3pPr indent="0">
              <a:buNone/>
              <a:defRPr/>
            </a:lvl3pPr>
            <a:lvl4pPr indent="0">
              <a:buNone/>
              <a:defRPr/>
            </a:lvl4pPr>
            <a:lvl5pPr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581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CAD157F-A172-41C7-8C2B-0C7B0A84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5636" y="6065931"/>
            <a:ext cx="1957621" cy="86041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977" y="5385169"/>
            <a:ext cx="1558731" cy="152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B761D-BF5A-479E-9029-D5FEEFDB3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82730" y="671884"/>
            <a:ext cx="5101723" cy="510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A642-4D15-42ED-A346-8B65875F9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593455" y="4348759"/>
            <a:ext cx="2220044" cy="222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90494-1DBD-412B-9019-518967734A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54" y="2680515"/>
            <a:ext cx="2270848" cy="24177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D52993-FE36-457E-8560-085E6F4C6987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Myth Busting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62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9001" y="4952539"/>
            <a:ext cx="1963135" cy="192009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1E9AEF-D145-4376-B3CE-1DB47DE3C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FE5F5A2F-E4C3-4428-9D8F-68706956B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8" y="2083280"/>
            <a:ext cx="1343876" cy="4113830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A3604D-718A-4A6B-BF5D-3D1B8C2E36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4531" y="2062759"/>
            <a:ext cx="2558511" cy="1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88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3791" y="4989634"/>
            <a:ext cx="1963134" cy="192009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1E9AEF-D145-4376-B3CE-1DB47DE3C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FE5F5A2F-E4C3-4428-9D8F-68706956B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63152" y="4121307"/>
            <a:ext cx="1343875" cy="4113829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A3604D-718A-4A6B-BF5D-3D1B8C2E36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4531" y="2062759"/>
            <a:ext cx="2558511" cy="1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5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BFF4791A-BEAB-44B3-BA9B-4E0B823469CF}"/>
              </a:ext>
            </a:extLst>
          </p:cNvPr>
          <p:cNvSpPr/>
          <p:nvPr userDrawn="1"/>
        </p:nvSpPr>
        <p:spPr>
          <a:xfrm rot="472998">
            <a:off x="8407080" y="556075"/>
            <a:ext cx="4459998" cy="6851345"/>
          </a:xfrm>
          <a:custGeom>
            <a:avLst/>
            <a:gdLst>
              <a:gd name="connsiteX0" fmla="*/ 0 w 9458325"/>
              <a:gd name="connsiteY0" fmla="*/ 5672138 h 11344275"/>
              <a:gd name="connsiteX1" fmla="*/ 2854871 w 9458325"/>
              <a:gd name="connsiteY1" fmla="*/ 464493 h 11344275"/>
              <a:gd name="connsiteX2" fmla="*/ 3979014 w 9458325"/>
              <a:gd name="connsiteY2" fmla="*/ 3587881 h 11344275"/>
              <a:gd name="connsiteX3" fmla="*/ 3252434 w 9458325"/>
              <a:gd name="connsiteY3" fmla="*/ 5672138 h 11344275"/>
              <a:gd name="connsiteX4" fmla="*/ 0 w 9458325"/>
              <a:gd name="connsiteY4" fmla="*/ 5672138 h 11344275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3979014"/>
              <a:gd name="connsiteY0" fmla="*/ 6188720 h 6188720"/>
              <a:gd name="connsiteX1" fmla="*/ 3893096 w 3979014"/>
              <a:gd name="connsiteY1" fmla="*/ 0 h 6188720"/>
              <a:gd name="connsiteX2" fmla="*/ 3979014 w 3979014"/>
              <a:gd name="connsiteY2" fmla="*/ 4104463 h 6188720"/>
              <a:gd name="connsiteX3" fmla="*/ 3252434 w 3979014"/>
              <a:gd name="connsiteY3" fmla="*/ 6188720 h 6188720"/>
              <a:gd name="connsiteX4" fmla="*/ 0 w 3979014"/>
              <a:gd name="connsiteY4" fmla="*/ 6188720 h 6188720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4067402"/>
              <a:gd name="connsiteY0" fmla="*/ 6498186 h 6498186"/>
              <a:gd name="connsiteX1" fmla="*/ 3377380 w 4067402"/>
              <a:gd name="connsiteY1" fmla="*/ 0 h 6498186"/>
              <a:gd name="connsiteX2" fmla="*/ 4067402 w 4067402"/>
              <a:gd name="connsiteY2" fmla="*/ 4391430 h 6498186"/>
              <a:gd name="connsiteX3" fmla="*/ 3252434 w 4067402"/>
              <a:gd name="connsiteY3" fmla="*/ 6498186 h 6498186"/>
              <a:gd name="connsiteX4" fmla="*/ 0 w 4067402"/>
              <a:gd name="connsiteY4" fmla="*/ 6498186 h 6498186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274220 w 4089188"/>
              <a:gd name="connsiteY3" fmla="*/ 6498186 h 6818685"/>
              <a:gd name="connsiteX4" fmla="*/ 0 w 4089188"/>
              <a:gd name="connsiteY4" fmla="*/ 6818685 h 6818685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381362 w 4089188"/>
              <a:gd name="connsiteY3" fmla="*/ 6271020 h 6818685"/>
              <a:gd name="connsiteX4" fmla="*/ 0 w 4089188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51345 h 6851345"/>
              <a:gd name="connsiteX1" fmla="*/ 3623241 w 4236870"/>
              <a:gd name="connsiteY1" fmla="*/ 0 h 6851345"/>
              <a:gd name="connsiteX2" fmla="*/ 4236870 w 4236870"/>
              <a:gd name="connsiteY2" fmla="*/ 4296790 h 6851345"/>
              <a:gd name="connsiteX3" fmla="*/ 3381362 w 4236870"/>
              <a:gd name="connsiteY3" fmla="*/ 6303680 h 6851345"/>
              <a:gd name="connsiteX4" fmla="*/ 0 w 4236870"/>
              <a:gd name="connsiteY4" fmla="*/ 6851345 h 68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870" h="6851345">
                <a:moveTo>
                  <a:pt x="0" y="6851345"/>
                </a:moveTo>
                <a:cubicBezTo>
                  <a:pt x="0" y="4587730"/>
                  <a:pt x="1957170" y="344681"/>
                  <a:pt x="3623241" y="0"/>
                </a:cubicBezTo>
                <a:cubicBezTo>
                  <a:pt x="3728445" y="939347"/>
                  <a:pt x="4012044" y="3214582"/>
                  <a:pt x="4236870" y="4296790"/>
                </a:cubicBezTo>
                <a:cubicBezTo>
                  <a:pt x="3786622" y="4731872"/>
                  <a:pt x="3381362" y="5447185"/>
                  <a:pt x="3381362" y="6303680"/>
                </a:cubicBezTo>
                <a:lnTo>
                  <a:pt x="0" y="6851345"/>
                </a:lnTo>
                <a:close/>
              </a:path>
            </a:pathLst>
          </a:custGeom>
          <a:solidFill>
            <a:srgbClr val="DB5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74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123D-6CC6-4720-A2B3-C108BAF5A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1" y="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Sourcing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0DED5-CCC3-4D1D-8541-6CC42548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309847"/>
            <a:ext cx="11102340" cy="46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DDD07-B65B-4985-A98C-16FFCFA9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C653B-43F4-4746-A1CC-DB171443124C}"/>
              </a:ext>
            </a:extLst>
          </p:cNvPr>
          <p:cNvGrpSpPr/>
          <p:nvPr userDrawn="1"/>
        </p:nvGrpSpPr>
        <p:grpSpPr>
          <a:xfrm>
            <a:off x="688418" y="1039531"/>
            <a:ext cx="5339520" cy="5681947"/>
            <a:chOff x="4514655" y="1489484"/>
            <a:chExt cx="3972120" cy="4467304"/>
          </a:xfrm>
        </p:grpSpPr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DE1B5983-E863-41F2-9F3A-B6E80FA3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997" r="10679" b="3054"/>
            <a:stretch/>
          </p:blipFill>
          <p:spPr>
            <a:xfrm>
              <a:off x="4514655" y="1830615"/>
              <a:ext cx="3972120" cy="41261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D6E027-0C08-4D70-868D-DA2779A95219}"/>
                </a:ext>
              </a:extLst>
            </p:cNvPr>
            <p:cNvSpPr txBox="1"/>
            <p:nvPr/>
          </p:nvSpPr>
          <p:spPr>
            <a:xfrm>
              <a:off x="4620057" y="1489484"/>
              <a:ext cx="3546632" cy="1692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99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CANDIDATES BY SKILLS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983EAB-21C1-406F-8FEA-38A4661C8AE6}"/>
              </a:ext>
            </a:extLst>
          </p:cNvPr>
          <p:cNvGrpSpPr/>
          <p:nvPr userDrawn="1"/>
        </p:nvGrpSpPr>
        <p:grpSpPr>
          <a:xfrm>
            <a:off x="7059809" y="1168298"/>
            <a:ext cx="4482843" cy="5123550"/>
            <a:chOff x="380449" y="1498073"/>
            <a:chExt cx="3953632" cy="396634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18FE31-B045-4E7F-AE11-546956C36632}"/>
                </a:ext>
              </a:extLst>
            </p:cNvPr>
            <p:cNvSpPr txBox="1"/>
            <p:nvPr/>
          </p:nvSpPr>
          <p:spPr>
            <a:xfrm>
              <a:off x="457200" y="1498073"/>
              <a:ext cx="3546632" cy="1666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99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CANDIDATES BY SECTOR</a:t>
              </a:r>
            </a:p>
          </p:txBody>
        </p:sp>
        <p:pic>
          <p:nvPicPr>
            <p:cNvPr id="13" name="Content Placeholder 7">
              <a:extLst>
                <a:ext uri="{FF2B5EF4-FFF2-40B4-BE49-F238E27FC236}">
                  <a16:creationId xmlns:a16="http://schemas.microsoft.com/office/drawing/2014/main" id="{C72DED6F-8B4E-4F9E-8BED-CB629188A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76" t="57669" r="19028" b="1348"/>
            <a:stretch/>
          </p:blipFill>
          <p:spPr>
            <a:xfrm>
              <a:off x="380449" y="1830616"/>
              <a:ext cx="3953632" cy="363380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1E5EDDB-4607-40D5-81BE-A4CE29E982A1}"/>
              </a:ext>
            </a:extLst>
          </p:cNvPr>
          <p:cNvSpPr txBox="1">
            <a:spLocks/>
          </p:cNvSpPr>
          <p:nvPr userDrawn="1"/>
        </p:nvSpPr>
        <p:spPr>
          <a:xfrm>
            <a:off x="331370" y="-48415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Returners at a glance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519EC-D7A0-49C7-ADBE-5E26882111CE}"/>
              </a:ext>
            </a:extLst>
          </p:cNvPr>
          <p:cNvSpPr txBox="1"/>
          <p:nvPr userDrawn="1"/>
        </p:nvSpPr>
        <p:spPr>
          <a:xfrm>
            <a:off x="4164752" y="6596391"/>
            <a:ext cx="4979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Century Gothic" panose="020B0502020202020204" pitchFamily="34" charset="0"/>
              </a:rPr>
              <a:t>* This data is snapshot in time and is subject to change on a daily basis</a:t>
            </a:r>
            <a:endParaRPr lang="en-GB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17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0DED5-CCC3-4D1D-8541-6CC42548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309847"/>
            <a:ext cx="11102340" cy="460014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7F2D84-0320-49D5-8B5C-25BF2CEDE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942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tanding, crowd&#10;&#10;Description automatically generated">
            <a:extLst>
              <a:ext uri="{FF2B5EF4-FFF2-40B4-BE49-F238E27FC236}">
                <a16:creationId xmlns:a16="http://schemas.microsoft.com/office/drawing/2014/main" id="{BCDF961C-BBB1-4636-AB9F-16024474C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r="35337"/>
          <a:stretch/>
        </p:blipFill>
        <p:spPr>
          <a:xfrm flipH="1">
            <a:off x="5069902" y="0"/>
            <a:ext cx="7212117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0" name="Picture 9" descr="Woman using smartphone at home">
            <a:extLst>
              <a:ext uri="{FF2B5EF4-FFF2-40B4-BE49-F238E27FC236}">
                <a16:creationId xmlns:a16="http://schemas.microsoft.com/office/drawing/2014/main" id="{9878E5E8-D708-44DC-B97A-D8883170D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465"/>
            <a:ext cx="12709372" cy="84708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063861-B0F6-4B2E-9DF5-346864D94A3F}"/>
              </a:ext>
            </a:extLst>
          </p:cNvPr>
          <p:cNvSpPr txBox="1">
            <a:spLocks/>
          </p:cNvSpPr>
          <p:nvPr userDrawn="1"/>
        </p:nvSpPr>
        <p:spPr>
          <a:xfrm>
            <a:off x="903562" y="2071356"/>
            <a:ext cx="7772400" cy="2852737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3"/>
              <a:t>“</a:t>
            </a:r>
            <a:r>
              <a:rPr lang="en-GB" sz="5403"/>
              <a:t>Why you should include returners for every role</a:t>
            </a:r>
            <a:r>
              <a:rPr lang="en-US" sz="5403"/>
              <a:t>”</a:t>
            </a:r>
            <a:endParaRPr lang="en-GB" sz="540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41651-35D2-4FA0-85D4-6C5B8A3F583E}"/>
              </a:ext>
            </a:extLst>
          </p:cNvPr>
          <p:cNvSpPr txBox="1"/>
          <p:nvPr userDrawn="1"/>
        </p:nvSpPr>
        <p:spPr>
          <a:xfrm>
            <a:off x="1008799" y="5265995"/>
            <a:ext cx="85337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Why they are currently excluded and how to get them back on the radar</a:t>
            </a:r>
            <a:endParaRPr lang="en-GB" sz="1799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39609F-5590-4D57-A8BA-A1756CB4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591" y="7102006"/>
            <a:ext cx="2743200" cy="365125"/>
          </a:xfrm>
        </p:spPr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4DFC3C-2772-4700-B220-339D5CB2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1992" y="7102006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45E650-C2AA-43E7-A25A-5AB6455D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991" y="7102006"/>
            <a:ext cx="2743200" cy="365125"/>
          </a:xfrm>
        </p:spPr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64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795EA96-0C49-40CC-AF2E-715ECD5B3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27097" r="28668" b="12264"/>
          <a:stretch/>
        </p:blipFill>
        <p:spPr>
          <a:xfrm>
            <a:off x="3274998" y="924924"/>
            <a:ext cx="5459767" cy="5141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F49C4-511B-4256-B495-A7218D6E7702}"/>
              </a:ext>
            </a:extLst>
          </p:cNvPr>
          <p:cNvSpPr txBox="1"/>
          <p:nvPr userDrawn="1"/>
        </p:nvSpPr>
        <p:spPr>
          <a:xfrm>
            <a:off x="337353" y="1934516"/>
            <a:ext cx="2825298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Status Quo</a:t>
            </a:r>
            <a:endParaRPr lang="en-GB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191B4-515A-4E0D-B154-B49D3BE4F6EC}"/>
              </a:ext>
            </a:extLst>
          </p:cNvPr>
          <p:cNvSpPr txBox="1"/>
          <p:nvPr userDrawn="1"/>
        </p:nvSpPr>
        <p:spPr>
          <a:xfrm>
            <a:off x="337353" y="2672180"/>
            <a:ext cx="2858610" cy="20304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Traditional recruitment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ATS/AI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RPOs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Jobs Boards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Hiring Managers</a:t>
            </a:r>
          </a:p>
          <a:p>
            <a:endParaRPr lang="en-GB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CBE13-ADA5-4846-9ED4-8577FEB86BC7}"/>
              </a:ext>
            </a:extLst>
          </p:cNvPr>
          <p:cNvSpPr txBox="1"/>
          <p:nvPr userDrawn="1"/>
        </p:nvSpPr>
        <p:spPr>
          <a:xfrm>
            <a:off x="8964165" y="1934516"/>
            <a:ext cx="2890482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Levers </a:t>
            </a:r>
            <a:endParaRPr lang="en-GB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0B070-6249-4011-8D44-47DDFB7C4656}"/>
              </a:ext>
            </a:extLst>
          </p:cNvPr>
          <p:cNvSpPr txBox="1"/>
          <p:nvPr userDrawn="1"/>
        </p:nvSpPr>
        <p:spPr>
          <a:xfrm>
            <a:off x="8964165" y="2672181"/>
            <a:ext cx="2890482" cy="25841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Research/Policy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Government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Legislation</a:t>
            </a:r>
            <a:endParaRPr lang="en-GB" sz="1799" b="1" kern="1200">
              <a:solidFill>
                <a:schemeClr val="bg1"/>
              </a:solidFill>
              <a:latin typeface="Brandon Grotesque" panose="020B0503020203060202" pitchFamily="34" charset="77"/>
              <a:ea typeface="+mn-ea"/>
              <a:cs typeface="+mn-cs"/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The business case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Pressure Groups 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Return to work </a:t>
            </a:r>
            <a:r>
              <a:rPr lang="en-US" sz="1799" b="1" err="1">
                <a:solidFill>
                  <a:schemeClr val="bg1"/>
                </a:solidFill>
              </a:rPr>
              <a:t>programmes</a:t>
            </a:r>
            <a:endParaRPr lang="en-US" sz="1799" b="1">
              <a:solidFill>
                <a:schemeClr val="bg1"/>
              </a:solidFill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 move to flex?</a:t>
            </a:r>
          </a:p>
          <a:p>
            <a:endParaRPr lang="en-GB" sz="1799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2DDB18-26CD-472B-8431-F3C1B7E1C4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965000"/>
              </p:ext>
            </p:extLst>
          </p:nvPr>
        </p:nvGraphicFramePr>
        <p:xfrm>
          <a:off x="1940876" y="14393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03AD8F-47D4-408C-9136-71FABE74C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760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  <p:bldP spid="10" grpId="0" animBg="1"/>
      <p:bldP spid="12" grpId="0" build="p" animBg="1"/>
      <p:bldGraphic spid="8" grpId="0">
        <p:bldAsOne/>
      </p:bldGraphic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795EA96-0C49-40CC-AF2E-715ECD5B3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27097" r="28668" b="12264"/>
          <a:stretch/>
        </p:blipFill>
        <p:spPr>
          <a:xfrm>
            <a:off x="3274998" y="924924"/>
            <a:ext cx="5459767" cy="5141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F49C4-511B-4256-B495-A7218D6E7702}"/>
              </a:ext>
            </a:extLst>
          </p:cNvPr>
          <p:cNvSpPr txBox="1"/>
          <p:nvPr userDrawn="1"/>
        </p:nvSpPr>
        <p:spPr>
          <a:xfrm>
            <a:off x="337353" y="1934516"/>
            <a:ext cx="2825298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Status Quo</a:t>
            </a:r>
            <a:endParaRPr lang="en-GB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191B4-515A-4E0D-B154-B49D3BE4F6EC}"/>
              </a:ext>
            </a:extLst>
          </p:cNvPr>
          <p:cNvSpPr txBox="1"/>
          <p:nvPr userDrawn="1"/>
        </p:nvSpPr>
        <p:spPr>
          <a:xfrm>
            <a:off x="337353" y="2672180"/>
            <a:ext cx="2858610" cy="20304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Traditional recruitment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ATS/AI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RPOs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Jobs Boards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Hiring Managers</a:t>
            </a:r>
          </a:p>
          <a:p>
            <a:endParaRPr lang="en-GB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CBE13-ADA5-4846-9ED4-8577FEB86BC7}"/>
              </a:ext>
            </a:extLst>
          </p:cNvPr>
          <p:cNvSpPr txBox="1"/>
          <p:nvPr userDrawn="1"/>
        </p:nvSpPr>
        <p:spPr>
          <a:xfrm>
            <a:off x="8964165" y="1934516"/>
            <a:ext cx="2890482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Levers </a:t>
            </a:r>
            <a:endParaRPr lang="en-GB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0B070-6249-4011-8D44-47DDFB7C4656}"/>
              </a:ext>
            </a:extLst>
          </p:cNvPr>
          <p:cNvSpPr txBox="1"/>
          <p:nvPr userDrawn="1"/>
        </p:nvSpPr>
        <p:spPr>
          <a:xfrm>
            <a:off x="8964165" y="2672181"/>
            <a:ext cx="2890482" cy="25841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Research/Policy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Government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Legislation</a:t>
            </a:r>
            <a:endParaRPr lang="en-GB" sz="1799" b="1" kern="1200">
              <a:solidFill>
                <a:schemeClr val="bg1"/>
              </a:solidFill>
              <a:latin typeface="Brandon Grotesque" panose="020B0503020203060202" pitchFamily="34" charset="77"/>
              <a:ea typeface="+mn-ea"/>
              <a:cs typeface="+mn-cs"/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The business case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Pressure Groups 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Return to work </a:t>
            </a:r>
            <a:r>
              <a:rPr lang="en-US" sz="1799" b="1" err="1">
                <a:solidFill>
                  <a:schemeClr val="bg1"/>
                </a:solidFill>
              </a:rPr>
              <a:t>programmes</a:t>
            </a:r>
            <a:endParaRPr lang="en-US" sz="1799" b="1">
              <a:solidFill>
                <a:schemeClr val="bg1"/>
              </a:solidFill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 move to flex?</a:t>
            </a:r>
          </a:p>
          <a:p>
            <a:endParaRPr lang="en-GB" sz="1799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2DDB18-26CD-472B-8431-F3C1B7E1C4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6491710"/>
              </p:ext>
            </p:extLst>
          </p:nvPr>
        </p:nvGraphicFramePr>
        <p:xfrm>
          <a:off x="1940876" y="14393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03AD8F-47D4-408C-9136-71FABE74C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79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6" y="-296623"/>
            <a:ext cx="8377628" cy="1228779"/>
          </a:xfrm>
        </p:spPr>
        <p:txBody>
          <a:bodyPr anchor="b"/>
          <a:lstStyle>
            <a:lvl1pPr>
              <a:defRPr sz="4000" b="1"/>
            </a:lvl1pPr>
          </a:lstStyle>
          <a:p>
            <a:r>
              <a:rPr lang="en-US"/>
              <a:t>Myth Busting</a:t>
            </a:r>
            <a:endParaRPr lang="en-GB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CAD157F-A172-41C7-8C2B-0C7B0A84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5636" y="6065931"/>
            <a:ext cx="1957621" cy="86041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977" y="5385169"/>
            <a:ext cx="1558731" cy="152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B761D-BF5A-479E-9029-D5FEEFDB3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82730" y="671884"/>
            <a:ext cx="5101723" cy="510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A642-4D15-42ED-A346-8B65875F9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90156" y="4437535"/>
            <a:ext cx="2220044" cy="222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90494-1DBD-412B-9019-518967734A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03" y="2085713"/>
            <a:ext cx="2270848" cy="24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4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>
            <a:off x="1537153" y="2791211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/>
              <a:t>Years out</a:t>
            </a:r>
            <a:endParaRPr lang="en-GB" sz="1799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F4FD7-7E4E-4D2B-BF65-DF6A81395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3" y="1153877"/>
            <a:ext cx="5498412" cy="455025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A2CEB11-664D-49C0-92E8-1648AE682F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2191" y="3160543"/>
            <a:ext cx="3886910" cy="23866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C26E7F-1739-426D-8366-AB0AEE163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Returners at a glance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3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BFF4791A-BEAB-44B3-BA9B-4E0B823469CF}"/>
              </a:ext>
            </a:extLst>
          </p:cNvPr>
          <p:cNvSpPr/>
          <p:nvPr userDrawn="1"/>
        </p:nvSpPr>
        <p:spPr>
          <a:xfrm rot="472998">
            <a:off x="8407080" y="556075"/>
            <a:ext cx="4459998" cy="6851345"/>
          </a:xfrm>
          <a:custGeom>
            <a:avLst/>
            <a:gdLst>
              <a:gd name="connsiteX0" fmla="*/ 0 w 9458325"/>
              <a:gd name="connsiteY0" fmla="*/ 5672138 h 11344275"/>
              <a:gd name="connsiteX1" fmla="*/ 2854871 w 9458325"/>
              <a:gd name="connsiteY1" fmla="*/ 464493 h 11344275"/>
              <a:gd name="connsiteX2" fmla="*/ 3979014 w 9458325"/>
              <a:gd name="connsiteY2" fmla="*/ 3587881 h 11344275"/>
              <a:gd name="connsiteX3" fmla="*/ 3252434 w 9458325"/>
              <a:gd name="connsiteY3" fmla="*/ 5672138 h 11344275"/>
              <a:gd name="connsiteX4" fmla="*/ 0 w 9458325"/>
              <a:gd name="connsiteY4" fmla="*/ 5672138 h 11344275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3979014"/>
              <a:gd name="connsiteY0" fmla="*/ 6188720 h 6188720"/>
              <a:gd name="connsiteX1" fmla="*/ 3893096 w 3979014"/>
              <a:gd name="connsiteY1" fmla="*/ 0 h 6188720"/>
              <a:gd name="connsiteX2" fmla="*/ 3979014 w 3979014"/>
              <a:gd name="connsiteY2" fmla="*/ 4104463 h 6188720"/>
              <a:gd name="connsiteX3" fmla="*/ 3252434 w 3979014"/>
              <a:gd name="connsiteY3" fmla="*/ 6188720 h 6188720"/>
              <a:gd name="connsiteX4" fmla="*/ 0 w 3979014"/>
              <a:gd name="connsiteY4" fmla="*/ 6188720 h 6188720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4067402"/>
              <a:gd name="connsiteY0" fmla="*/ 6498186 h 6498186"/>
              <a:gd name="connsiteX1" fmla="*/ 3377380 w 4067402"/>
              <a:gd name="connsiteY1" fmla="*/ 0 h 6498186"/>
              <a:gd name="connsiteX2" fmla="*/ 4067402 w 4067402"/>
              <a:gd name="connsiteY2" fmla="*/ 4391430 h 6498186"/>
              <a:gd name="connsiteX3" fmla="*/ 3252434 w 4067402"/>
              <a:gd name="connsiteY3" fmla="*/ 6498186 h 6498186"/>
              <a:gd name="connsiteX4" fmla="*/ 0 w 4067402"/>
              <a:gd name="connsiteY4" fmla="*/ 6498186 h 6498186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274220 w 4089188"/>
              <a:gd name="connsiteY3" fmla="*/ 6498186 h 6818685"/>
              <a:gd name="connsiteX4" fmla="*/ 0 w 4089188"/>
              <a:gd name="connsiteY4" fmla="*/ 6818685 h 6818685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381362 w 4089188"/>
              <a:gd name="connsiteY3" fmla="*/ 6271020 h 6818685"/>
              <a:gd name="connsiteX4" fmla="*/ 0 w 4089188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51345 h 6851345"/>
              <a:gd name="connsiteX1" fmla="*/ 3623241 w 4236870"/>
              <a:gd name="connsiteY1" fmla="*/ 0 h 6851345"/>
              <a:gd name="connsiteX2" fmla="*/ 4236870 w 4236870"/>
              <a:gd name="connsiteY2" fmla="*/ 4296790 h 6851345"/>
              <a:gd name="connsiteX3" fmla="*/ 3381362 w 4236870"/>
              <a:gd name="connsiteY3" fmla="*/ 6303680 h 6851345"/>
              <a:gd name="connsiteX4" fmla="*/ 0 w 4236870"/>
              <a:gd name="connsiteY4" fmla="*/ 6851345 h 68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870" h="6851345">
                <a:moveTo>
                  <a:pt x="0" y="6851345"/>
                </a:moveTo>
                <a:cubicBezTo>
                  <a:pt x="0" y="4587730"/>
                  <a:pt x="1957170" y="344681"/>
                  <a:pt x="3623241" y="0"/>
                </a:cubicBezTo>
                <a:cubicBezTo>
                  <a:pt x="3728445" y="939347"/>
                  <a:pt x="4012044" y="3214582"/>
                  <a:pt x="4236870" y="4296790"/>
                </a:cubicBezTo>
                <a:cubicBezTo>
                  <a:pt x="3786622" y="4731872"/>
                  <a:pt x="3381362" y="5447185"/>
                  <a:pt x="3381362" y="6303680"/>
                </a:cubicBezTo>
                <a:lnTo>
                  <a:pt x="0" y="6851345"/>
                </a:lnTo>
                <a:close/>
              </a:path>
            </a:pathLst>
          </a:custGeom>
          <a:solidFill>
            <a:srgbClr val="DB5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9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E44D-18A8-4E24-B40F-CCCDF153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07646-D853-4475-8289-94F0AAB95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0A03A-D80C-4987-BE8D-78B7AED93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3D39D-0190-44AE-860B-15629999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6AA0E-2B7C-44B4-BBFB-101D532B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DDDF2-D239-44B7-8D4E-FBC23B4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0740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1" name="Picture 10" descr="Teams&#10;&#10;Description automatically generated">
            <a:extLst>
              <a:ext uri="{FF2B5EF4-FFF2-40B4-BE49-F238E27FC236}">
                <a16:creationId xmlns:a16="http://schemas.microsoft.com/office/drawing/2014/main" id="{23C263E8-2FEA-4B47-8073-E617C7E62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5086907" y="1074962"/>
            <a:ext cx="1333972" cy="54661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61B8502-D19B-4CE0-9BBB-5465C76EE564}"/>
              </a:ext>
            </a:extLst>
          </p:cNvPr>
          <p:cNvSpPr txBox="1">
            <a:spLocks/>
          </p:cNvSpPr>
          <p:nvPr userDrawn="1"/>
        </p:nvSpPr>
        <p:spPr>
          <a:xfrm>
            <a:off x="5086908" y="-44864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/>
          </a:p>
        </p:txBody>
      </p:sp>
      <p:pic>
        <p:nvPicPr>
          <p:cNvPr id="22" name="Picture 21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7F549C4F-8316-408B-A362-8D782B14A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5300"/>
          <a:stretch/>
        </p:blipFill>
        <p:spPr>
          <a:xfrm>
            <a:off x="0" y="1"/>
            <a:ext cx="4687733" cy="733434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D9382D-7BC1-46C5-AE89-F9D46599C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967" y="182565"/>
            <a:ext cx="5842782" cy="1276350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44CCE9-8CB5-4664-8108-8DCF79C43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9895" y="1992656"/>
            <a:ext cx="5064370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780F95-04F8-453C-ADFF-B64C935F23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9895" y="3608255"/>
            <a:ext cx="5064370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A5C00E3-5EED-4B97-8410-1B9963BD47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9895" y="5141474"/>
            <a:ext cx="5064370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55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1" name="Picture 10" descr="Teams&#10;&#10;Description automatically generated">
            <a:extLst>
              <a:ext uri="{FF2B5EF4-FFF2-40B4-BE49-F238E27FC236}">
                <a16:creationId xmlns:a16="http://schemas.microsoft.com/office/drawing/2014/main" id="{23C263E8-2FEA-4B47-8073-E617C7E62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5086907" y="1074962"/>
            <a:ext cx="1333972" cy="5466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EE089-1A89-43CC-BF1C-EA736B62752B}"/>
              </a:ext>
            </a:extLst>
          </p:cNvPr>
          <p:cNvSpPr txBox="1"/>
          <p:nvPr userDrawn="1"/>
        </p:nvSpPr>
        <p:spPr>
          <a:xfrm>
            <a:off x="6420877" y="1961967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Innovative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36C3E-651B-4A28-ABF6-B468662A72B1}"/>
              </a:ext>
            </a:extLst>
          </p:cNvPr>
          <p:cNvSpPr txBox="1"/>
          <p:nvPr userDrawn="1"/>
        </p:nvSpPr>
        <p:spPr>
          <a:xfrm>
            <a:off x="6420877" y="3546422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Creative solutions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C7435-FB74-47D1-8948-615B81EE862F}"/>
              </a:ext>
            </a:extLst>
          </p:cNvPr>
          <p:cNvSpPr txBox="1"/>
          <p:nvPr userDrawn="1"/>
        </p:nvSpPr>
        <p:spPr>
          <a:xfrm>
            <a:off x="6420875" y="5130878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Collaborative working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1B8502-D19B-4CE0-9BBB-5465C76EE564}"/>
              </a:ext>
            </a:extLst>
          </p:cNvPr>
          <p:cNvSpPr txBox="1">
            <a:spLocks/>
          </p:cNvSpPr>
          <p:nvPr userDrawn="1"/>
        </p:nvSpPr>
        <p:spPr>
          <a:xfrm>
            <a:off x="5086908" y="-44864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How to make change?</a:t>
            </a:r>
            <a:endParaRPr lang="en-GB" sz="4000"/>
          </a:p>
        </p:txBody>
      </p:sp>
      <p:pic>
        <p:nvPicPr>
          <p:cNvPr id="22" name="Picture 21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7F549C4F-8316-408B-A362-8D782B14A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5300"/>
          <a:stretch/>
        </p:blipFill>
        <p:spPr>
          <a:xfrm>
            <a:off x="0" y="1"/>
            <a:ext cx="4687733" cy="73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66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Red with p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868B0C-C035-3E4A-9AA6-B7EF6D1284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3256" y="3968992"/>
            <a:ext cx="2749548" cy="38893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BBA7D-2739-D141-AC6D-7D174B6C92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804" y="6054707"/>
            <a:ext cx="10439401" cy="401637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1202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011" y="1548003"/>
            <a:ext cx="5547598" cy="420662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399">
                <a:solidFill>
                  <a:schemeClr val="bg1"/>
                </a:solidFill>
              </a:defRPr>
            </a:lvl1pPr>
            <a:lvl2pPr marL="457250" indent="0">
              <a:buFontTx/>
              <a:buNone/>
              <a:defRPr sz="1399"/>
            </a:lvl2pPr>
            <a:lvl3pPr marL="914497" indent="0">
              <a:buFontTx/>
              <a:buNone/>
              <a:defRPr sz="1399"/>
            </a:lvl3pPr>
            <a:lvl4pPr marL="1371747" indent="0">
              <a:buFontTx/>
              <a:buNone/>
              <a:defRPr sz="1399"/>
            </a:lvl4pPr>
            <a:lvl5pPr marL="1828999" indent="0">
              <a:buFontTx/>
              <a:buNone/>
              <a:defRPr sz="1399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5ED04F-4A83-DF48-875F-33F9291ED277}"/>
              </a:ext>
            </a:extLst>
          </p:cNvPr>
          <p:cNvGrpSpPr/>
          <p:nvPr userDrawn="1"/>
        </p:nvGrpSpPr>
        <p:grpSpPr>
          <a:xfrm>
            <a:off x="7797801" y="1548003"/>
            <a:ext cx="508000" cy="4206625"/>
            <a:chOff x="5848350" y="1548000"/>
            <a:chExt cx="381000" cy="42066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172687-86FB-2948-8FCF-E992D081409D}"/>
                </a:ext>
              </a:extLst>
            </p:cNvPr>
            <p:cNvCxnSpPr/>
            <p:nvPr userDrawn="1"/>
          </p:nvCxnSpPr>
          <p:spPr>
            <a:xfrm flipV="1">
              <a:off x="5848350" y="1548000"/>
              <a:ext cx="0" cy="420662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FE3ECF2-B953-AA4B-B0B8-A8FEB78A70E6}"/>
                </a:ext>
              </a:extLst>
            </p:cNvPr>
            <p:cNvCxnSpPr/>
            <p:nvPr userDrawn="1"/>
          </p:nvCxnSpPr>
          <p:spPr>
            <a:xfrm>
              <a:off x="5848350" y="1548000"/>
              <a:ext cx="381000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2C665-807E-C547-A262-1CD8C93048B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23631" y="1811352"/>
            <a:ext cx="2487084" cy="18637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2"/>
            </a:lvl1pPr>
          </a:lstStyle>
          <a:p>
            <a:pPr lvl="0"/>
            <a:r>
              <a:rPr lang="en-US"/>
              <a:t>Image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B7BBC9-A5D9-F343-9B57-D5C73E645A98}"/>
              </a:ext>
            </a:extLst>
          </p:cNvPr>
          <p:cNvCxnSpPr/>
          <p:nvPr userDrawn="1"/>
        </p:nvCxnSpPr>
        <p:spPr>
          <a:xfrm>
            <a:off x="5638800" y="1103375"/>
            <a:ext cx="914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79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13ED12-E48C-41DF-8560-879B6A8D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A0617E-B8B3-4E2B-BE7A-1951CD0A33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53712269"/>
              </p:ext>
            </p:extLst>
          </p:nvPr>
        </p:nvGraphicFramePr>
        <p:xfrm>
          <a:off x="2457378" y="1238336"/>
          <a:ext cx="8527694" cy="545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CF04FABF-D5EF-4391-869D-16972DA5A5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1296" y="4820581"/>
            <a:ext cx="2162734" cy="21153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5E73D7D-DFCF-414F-94EA-6860DCE8C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291"/>
          <a:stretch/>
        </p:blipFill>
        <p:spPr>
          <a:xfrm>
            <a:off x="7610460" y="5468646"/>
            <a:ext cx="4871865" cy="138935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3D27EA2-55F3-4B85-A53F-AA715D1D1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305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CAD157F-A172-41C7-8C2B-0C7B0A84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5636" y="6065931"/>
            <a:ext cx="1957621" cy="86041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977" y="5385169"/>
            <a:ext cx="1558731" cy="152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B761D-BF5A-479E-9029-D5FEEFDB3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82730" y="671884"/>
            <a:ext cx="5101723" cy="510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A642-4D15-42ED-A346-8B65875F9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593455" y="4348759"/>
            <a:ext cx="2220044" cy="222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90494-1DBD-412B-9019-518967734A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54" y="2680515"/>
            <a:ext cx="2270848" cy="24177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D52993-FE36-457E-8560-085E6F4C6987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Returners at a glance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7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>
            <a:off x="1537153" y="2791211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/>
              <a:t>Candidate Experience</a:t>
            </a:r>
            <a:endParaRPr lang="en-GB" sz="1799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F4FD7-7E4E-4D2B-BF65-DF6A81395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3" y="1153877"/>
            <a:ext cx="5498412" cy="455025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A2CEB11-664D-49C0-92E8-1648AE682F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2191" y="3160543"/>
            <a:ext cx="3886910" cy="23866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32F9E9-E677-4684-BE2A-127978FE7DEB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Returners at a glance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79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7EEE21-099B-4D8F-B682-58B71E45DE42}"/>
              </a:ext>
            </a:extLst>
          </p:cNvPr>
          <p:cNvGrpSpPr/>
          <p:nvPr userDrawn="1"/>
        </p:nvGrpSpPr>
        <p:grpSpPr>
          <a:xfrm>
            <a:off x="613618" y="1690375"/>
            <a:ext cx="1367124" cy="1367124"/>
            <a:chOff x="617970" y="1700808"/>
            <a:chExt cx="1367124" cy="13671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E85C68-3B28-467D-AAFE-D8C91EC150A9}"/>
                </a:ext>
              </a:extLst>
            </p:cNvPr>
            <p:cNvSpPr/>
            <p:nvPr/>
          </p:nvSpPr>
          <p:spPr>
            <a:xfrm>
              <a:off x="617970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2CCE38-28E2-4094-8762-5F43D3FC5D43}"/>
                </a:ext>
              </a:extLst>
            </p:cNvPr>
            <p:cNvSpPr txBox="1"/>
            <p:nvPr/>
          </p:nvSpPr>
          <p:spPr>
            <a:xfrm>
              <a:off x="1015497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7EFBB9-1F89-4479-BF13-7ABC8D34897C}"/>
              </a:ext>
            </a:extLst>
          </p:cNvPr>
          <p:cNvGrpSpPr/>
          <p:nvPr userDrawn="1"/>
        </p:nvGrpSpPr>
        <p:grpSpPr>
          <a:xfrm>
            <a:off x="2868015" y="1690375"/>
            <a:ext cx="1367124" cy="1367124"/>
            <a:chOff x="2756072" y="1700808"/>
            <a:chExt cx="1367124" cy="13671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22A546-CF4F-4E52-97D1-3C33AF1EDED4}"/>
                </a:ext>
              </a:extLst>
            </p:cNvPr>
            <p:cNvSpPr/>
            <p:nvPr/>
          </p:nvSpPr>
          <p:spPr>
            <a:xfrm>
              <a:off x="2756072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4D0E33-E164-4A71-A4E9-A96BAE28D42C}"/>
                </a:ext>
              </a:extLst>
            </p:cNvPr>
            <p:cNvSpPr txBox="1"/>
            <p:nvPr/>
          </p:nvSpPr>
          <p:spPr>
            <a:xfrm>
              <a:off x="3153599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D62B69-BB67-406B-8737-4836588FA77B}"/>
              </a:ext>
            </a:extLst>
          </p:cNvPr>
          <p:cNvGrpSpPr/>
          <p:nvPr userDrawn="1"/>
        </p:nvGrpSpPr>
        <p:grpSpPr>
          <a:xfrm>
            <a:off x="5122413" y="1690375"/>
            <a:ext cx="1367124" cy="1367124"/>
            <a:chOff x="4894378" y="1700808"/>
            <a:chExt cx="1367124" cy="136712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FB419C-1110-46C0-94E5-2A34DB5779B5}"/>
                </a:ext>
              </a:extLst>
            </p:cNvPr>
            <p:cNvSpPr/>
            <p:nvPr/>
          </p:nvSpPr>
          <p:spPr>
            <a:xfrm>
              <a:off x="4894378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81BF82-F287-477E-8F58-459292C69FE2}"/>
                </a:ext>
              </a:extLst>
            </p:cNvPr>
            <p:cNvSpPr txBox="1"/>
            <p:nvPr/>
          </p:nvSpPr>
          <p:spPr>
            <a:xfrm>
              <a:off x="5291905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F0E211-DE56-4B29-8C5A-E2F392C8B3BE}"/>
              </a:ext>
            </a:extLst>
          </p:cNvPr>
          <p:cNvGrpSpPr/>
          <p:nvPr userDrawn="1"/>
        </p:nvGrpSpPr>
        <p:grpSpPr>
          <a:xfrm>
            <a:off x="7376810" y="1690375"/>
            <a:ext cx="1367124" cy="1367124"/>
            <a:chOff x="7054916" y="1700808"/>
            <a:chExt cx="1367124" cy="136712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51F4A5-B563-4208-98C4-93B323EEDA10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2E6D74-AF2E-4093-84B8-17D7646C6504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4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C7C2A7B3-0C58-41F7-86F5-05D9E1F79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Objectives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394F83-AFFC-4EC3-A4D8-0AB9814E2E07}"/>
              </a:ext>
            </a:extLst>
          </p:cNvPr>
          <p:cNvGrpSpPr/>
          <p:nvPr userDrawn="1"/>
        </p:nvGrpSpPr>
        <p:grpSpPr>
          <a:xfrm>
            <a:off x="9631208" y="1744824"/>
            <a:ext cx="1367124" cy="1367124"/>
            <a:chOff x="7054916" y="1700808"/>
            <a:chExt cx="1367124" cy="136712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40C238C-3BD0-4F20-A829-51E4619CE0D6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517F5-66CF-4373-B45E-4DC97C72E019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5</a:t>
              </a: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C48427-B83D-48AB-B28A-B653397A5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189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Understand the current landscape of recruitment 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AF4C9363-BD98-4BF7-ABE9-CF99141990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45" y="3618923"/>
            <a:ext cx="1522412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Appreciate how to make change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CA9DC5AB-84E9-42F4-9F96-EEB2FEF477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6927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Strategies to </a:t>
            </a:r>
            <a:r>
              <a:rPr lang="en-US" err="1"/>
              <a:t>realise</a:t>
            </a:r>
            <a:r>
              <a:rPr lang="en-US"/>
              <a:t> the change you wish to make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52DE796E-ACB0-4067-B67D-4F1A2BF1A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29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Networking for Success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6F3EA813-0019-4F4E-BFCB-1CEACDF277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42332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Case study - Macquarie</a:t>
            </a:r>
          </a:p>
        </p:txBody>
      </p:sp>
    </p:spTree>
    <p:extLst>
      <p:ext uri="{BB962C8B-B14F-4D97-AF65-F5344CB8AC3E}">
        <p14:creationId xmlns:p14="http://schemas.microsoft.com/office/powerpoint/2010/main" val="374678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7EEE21-099B-4D8F-B682-58B71E45DE42}"/>
              </a:ext>
            </a:extLst>
          </p:cNvPr>
          <p:cNvGrpSpPr/>
          <p:nvPr userDrawn="1"/>
        </p:nvGrpSpPr>
        <p:grpSpPr>
          <a:xfrm>
            <a:off x="651840" y="1690373"/>
            <a:ext cx="1721781" cy="3979310"/>
            <a:chOff x="617970" y="1700808"/>
            <a:chExt cx="1721781" cy="3979310"/>
          </a:xfrm>
        </p:grpSpPr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29D83CDA-7E0A-44B8-8816-F60E21D2E82E}"/>
                </a:ext>
              </a:extLst>
            </p:cNvPr>
            <p:cNvSpPr txBox="1">
              <a:spLocks/>
            </p:cNvSpPr>
            <p:nvPr/>
          </p:nvSpPr>
          <p:spPr>
            <a:xfrm>
              <a:off x="733590" y="3140968"/>
              <a:ext cx="1606161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Appreciate how to make change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E85C68-3B28-467D-AAFE-D8C91EC150A9}"/>
                </a:ext>
              </a:extLst>
            </p:cNvPr>
            <p:cNvSpPr/>
            <p:nvPr/>
          </p:nvSpPr>
          <p:spPr>
            <a:xfrm>
              <a:off x="617970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2CCE38-28E2-4094-8762-5F43D3FC5D43}"/>
                </a:ext>
              </a:extLst>
            </p:cNvPr>
            <p:cNvSpPr txBox="1"/>
            <p:nvPr/>
          </p:nvSpPr>
          <p:spPr>
            <a:xfrm>
              <a:off x="1015497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7EFBB9-1F89-4479-BF13-7ABC8D34897C}"/>
              </a:ext>
            </a:extLst>
          </p:cNvPr>
          <p:cNvGrpSpPr/>
          <p:nvPr userDrawn="1"/>
        </p:nvGrpSpPr>
        <p:grpSpPr>
          <a:xfrm>
            <a:off x="2789941" y="1690373"/>
            <a:ext cx="1831634" cy="3979310"/>
            <a:chOff x="2756072" y="1700808"/>
            <a:chExt cx="1831634" cy="397931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22A546-CF4F-4E52-97D1-3C33AF1EDED4}"/>
                </a:ext>
              </a:extLst>
            </p:cNvPr>
            <p:cNvSpPr/>
            <p:nvPr/>
          </p:nvSpPr>
          <p:spPr>
            <a:xfrm>
              <a:off x="2756072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4D0E33-E164-4A71-A4E9-A96BAE28D42C}"/>
                </a:ext>
              </a:extLst>
            </p:cNvPr>
            <p:cNvSpPr txBox="1"/>
            <p:nvPr/>
          </p:nvSpPr>
          <p:spPr>
            <a:xfrm>
              <a:off x="3153599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2</a:t>
              </a:r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9574CA51-DD16-495D-8D44-C308D646F9B6}"/>
                </a:ext>
              </a:extLst>
            </p:cNvPr>
            <p:cNvSpPr txBox="1">
              <a:spLocks/>
            </p:cNvSpPr>
            <p:nvPr/>
          </p:nvSpPr>
          <p:spPr>
            <a:xfrm>
              <a:off x="2873707" y="3140968"/>
              <a:ext cx="1713999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Understand the current landscape of recruitment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D62B69-BB67-406B-8737-4836588FA77B}"/>
              </a:ext>
            </a:extLst>
          </p:cNvPr>
          <p:cNvGrpSpPr/>
          <p:nvPr userDrawn="1"/>
        </p:nvGrpSpPr>
        <p:grpSpPr>
          <a:xfrm>
            <a:off x="4928249" y="1690373"/>
            <a:ext cx="1621540" cy="3979310"/>
            <a:chOff x="4894378" y="1700808"/>
            <a:chExt cx="1621540" cy="39793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FB419C-1110-46C0-94E5-2A34DB5779B5}"/>
                </a:ext>
              </a:extLst>
            </p:cNvPr>
            <p:cNvSpPr/>
            <p:nvPr/>
          </p:nvSpPr>
          <p:spPr>
            <a:xfrm>
              <a:off x="4894378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81BF82-F287-477E-8F58-459292C69FE2}"/>
                </a:ext>
              </a:extLst>
            </p:cNvPr>
            <p:cNvSpPr txBox="1"/>
            <p:nvPr/>
          </p:nvSpPr>
          <p:spPr>
            <a:xfrm>
              <a:off x="5291905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3</a:t>
              </a:r>
            </a:p>
          </p:txBody>
        </p:sp>
        <p:sp>
          <p:nvSpPr>
            <p:cNvPr id="20" name="Content Placeholder 1">
              <a:extLst>
                <a:ext uri="{FF2B5EF4-FFF2-40B4-BE49-F238E27FC236}">
                  <a16:creationId xmlns:a16="http://schemas.microsoft.com/office/drawing/2014/main" id="{5FC09F24-3A73-404F-B8F8-4A35C19DACAD}"/>
                </a:ext>
              </a:extLst>
            </p:cNvPr>
            <p:cNvSpPr txBox="1">
              <a:spLocks/>
            </p:cNvSpPr>
            <p:nvPr/>
          </p:nvSpPr>
          <p:spPr>
            <a:xfrm>
              <a:off x="5012014" y="3140968"/>
              <a:ext cx="1503904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S</a:t>
              </a: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strategies to realise the change you wish to make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F0E211-DE56-4B29-8C5A-E2F392C8B3BE}"/>
              </a:ext>
            </a:extLst>
          </p:cNvPr>
          <p:cNvGrpSpPr/>
          <p:nvPr userDrawn="1"/>
        </p:nvGrpSpPr>
        <p:grpSpPr>
          <a:xfrm>
            <a:off x="7088786" y="1690373"/>
            <a:ext cx="1837564" cy="3979310"/>
            <a:chOff x="7054916" y="1700808"/>
            <a:chExt cx="1837564" cy="39793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51F4A5-B563-4208-98C4-93B323EEDA10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2E6D74-AF2E-4093-84B8-17D7646C6504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4</a:t>
              </a:r>
            </a:p>
          </p:txBody>
        </p:sp>
        <p:sp>
          <p:nvSpPr>
            <p:cNvPr id="24" name="Content Placeholder 1">
              <a:extLst>
                <a:ext uri="{FF2B5EF4-FFF2-40B4-BE49-F238E27FC236}">
                  <a16:creationId xmlns:a16="http://schemas.microsoft.com/office/drawing/2014/main" id="{100E8D84-C05C-4090-9154-2D6D8FAB01F1}"/>
                </a:ext>
              </a:extLst>
            </p:cNvPr>
            <p:cNvSpPr txBox="1">
              <a:spLocks/>
            </p:cNvSpPr>
            <p:nvPr/>
          </p:nvSpPr>
          <p:spPr>
            <a:xfrm>
              <a:off x="7172552" y="3140968"/>
              <a:ext cx="1719928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Networking for success</a:t>
              </a:r>
            </a:p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251D3D"/>
                </a:solidFill>
                <a:effectLst/>
                <a:uLnTx/>
                <a:uFillTx/>
                <a:latin typeface="Tiempos Headline Black" panose="02020A03060303060403" pitchFamily="18" charset="77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C7C2A7B3-0C58-41F7-86F5-05D9E1F79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Objectives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394F83-AFFC-4EC3-A4D8-0AB9814E2E07}"/>
              </a:ext>
            </a:extLst>
          </p:cNvPr>
          <p:cNvGrpSpPr/>
          <p:nvPr userDrawn="1"/>
        </p:nvGrpSpPr>
        <p:grpSpPr>
          <a:xfrm>
            <a:off x="9415310" y="1690373"/>
            <a:ext cx="1837564" cy="3979310"/>
            <a:chOff x="7054916" y="1700808"/>
            <a:chExt cx="1837564" cy="397931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40C238C-3BD0-4F20-A829-51E4619CE0D6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517F5-66CF-4373-B45E-4DC97C72E019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5</a:t>
              </a:r>
            </a:p>
          </p:txBody>
        </p:sp>
        <p:sp>
          <p:nvSpPr>
            <p:cNvPr id="29" name="Content Placeholder 1">
              <a:extLst>
                <a:ext uri="{FF2B5EF4-FFF2-40B4-BE49-F238E27FC236}">
                  <a16:creationId xmlns:a16="http://schemas.microsoft.com/office/drawing/2014/main" id="{350BB98A-3FA2-4A4D-BDA6-8B8146E5D5E4}"/>
                </a:ext>
              </a:extLst>
            </p:cNvPr>
            <p:cNvSpPr txBox="1">
              <a:spLocks/>
            </p:cNvSpPr>
            <p:nvPr/>
          </p:nvSpPr>
          <p:spPr>
            <a:xfrm>
              <a:off x="7172552" y="3140968"/>
              <a:ext cx="1719928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Case study example from Macquarie</a:t>
              </a:r>
            </a:p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251D3D"/>
                </a:solidFill>
                <a:effectLst/>
                <a:uLnTx/>
                <a:uFillTx/>
                <a:latin typeface="Tiempos Headline Black" panose="02020A03060303060403" pitchFamily="18" charset="77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81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BEC7-5757-49A7-A51B-54A83AC8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BBEF8-ED34-44F5-B82A-A92ECB9F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AAA42-0232-4405-AC6C-D549236A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C3D9A-070E-4131-B5ED-614EEA7E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7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hape, circle&#10;&#10;Description automatically generated">
            <a:extLst>
              <a:ext uri="{FF2B5EF4-FFF2-40B4-BE49-F238E27FC236}">
                <a16:creationId xmlns:a16="http://schemas.microsoft.com/office/drawing/2014/main" id="{ABA00223-97E9-4ED0-8A52-627D9053D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1296" y="4820581"/>
            <a:ext cx="2162734" cy="2115316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13ED12-E48C-41DF-8560-879B6A8D46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F0F185-7F2B-4400-9113-AEA14442A4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Track Record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6147E17-E38D-443C-843C-A3081794AAC4}"/>
              </a:ext>
            </a:extLst>
          </p:cNvPr>
          <p:cNvSpPr txBox="1">
            <a:spLocks/>
          </p:cNvSpPr>
          <p:nvPr userDrawn="1"/>
        </p:nvSpPr>
        <p:spPr>
          <a:xfrm>
            <a:off x="7785078" y="1617213"/>
            <a:ext cx="1691925" cy="1689760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Head of Marketing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3A5E84A0-A27D-4C34-9FBD-E19F9399F90E}"/>
              </a:ext>
            </a:extLst>
          </p:cNvPr>
          <p:cNvSpPr txBox="1">
            <a:spLocks/>
          </p:cNvSpPr>
          <p:nvPr userDrawn="1"/>
        </p:nvSpPr>
        <p:spPr>
          <a:xfrm>
            <a:off x="2402624" y="1617213"/>
            <a:ext cx="1691925" cy="1689760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Head of Sustainable Investments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18F4CC6-0ACD-4B95-9C16-A7E0A05514AD}"/>
              </a:ext>
            </a:extLst>
          </p:cNvPr>
          <p:cNvSpPr txBox="1">
            <a:spLocks/>
          </p:cNvSpPr>
          <p:nvPr userDrawn="1"/>
        </p:nvSpPr>
        <p:spPr>
          <a:xfrm>
            <a:off x="2451057" y="4267619"/>
            <a:ext cx="1584062" cy="1582036"/>
          </a:xfrm>
          <a:prstGeom prst="ellipse">
            <a:avLst/>
          </a:prstGeom>
          <a:solidFill>
            <a:srgbClr val="F4A79F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Risk &amp; Compliance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87D7EA3A-65F9-47C5-83F7-1A7F3F451BBF}"/>
              </a:ext>
            </a:extLst>
          </p:cNvPr>
          <p:cNvSpPr txBox="1">
            <a:spLocks/>
          </p:cNvSpPr>
          <p:nvPr userDrawn="1"/>
        </p:nvSpPr>
        <p:spPr>
          <a:xfrm>
            <a:off x="2034249" y="2936644"/>
            <a:ext cx="1691925" cy="1689760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Senior Client Operations Manager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C957FE36-53E3-4E4B-8AD8-1D701CB0A035}"/>
              </a:ext>
            </a:extLst>
          </p:cNvPr>
          <p:cNvSpPr txBox="1">
            <a:spLocks/>
          </p:cNvSpPr>
          <p:nvPr userDrawn="1"/>
        </p:nvSpPr>
        <p:spPr>
          <a:xfrm>
            <a:off x="5106726" y="1617213"/>
            <a:ext cx="1691925" cy="1689760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Director of Change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46A4DE65-C02A-4F43-B7BF-CAD847617E0D}"/>
              </a:ext>
            </a:extLst>
          </p:cNvPr>
          <p:cNvSpPr txBox="1">
            <a:spLocks/>
          </p:cNvSpPr>
          <p:nvPr userDrawn="1"/>
        </p:nvSpPr>
        <p:spPr>
          <a:xfrm>
            <a:off x="6419172" y="1617213"/>
            <a:ext cx="1691925" cy="1689760"/>
          </a:xfrm>
          <a:prstGeom prst="ellipse">
            <a:avLst/>
          </a:prstGeom>
          <a:solidFill>
            <a:srgbClr val="F4A79F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Equity Research Sales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1968A3DE-7069-42C6-8C1A-8BF9DABD8EFB}"/>
              </a:ext>
            </a:extLst>
          </p:cNvPr>
          <p:cNvSpPr txBox="1">
            <a:spLocks/>
          </p:cNvSpPr>
          <p:nvPr userDrawn="1"/>
        </p:nvSpPr>
        <p:spPr>
          <a:xfrm>
            <a:off x="3695964" y="4216306"/>
            <a:ext cx="1584062" cy="1582036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5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Equity </a:t>
            </a:r>
          </a:p>
          <a:p>
            <a:pPr marL="0" marR="0" lvl="0" indent="0" algn="ctr" defTabSz="914475" rtl="0" eaLnBrk="1" fontAlgn="auto" latinLnBrk="0" hangingPunct="1">
              <a:lnSpc>
                <a:spcPct val="5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Analyst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E60A3AD0-2343-4E85-8AAE-B15989285571}"/>
              </a:ext>
            </a:extLst>
          </p:cNvPr>
          <p:cNvSpPr txBox="1">
            <a:spLocks/>
          </p:cNvSpPr>
          <p:nvPr userDrawn="1"/>
        </p:nvSpPr>
        <p:spPr>
          <a:xfrm>
            <a:off x="5005951" y="4233472"/>
            <a:ext cx="1584062" cy="1582036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EC1176E-3EE0-4FD6-B9FB-0D1C7BC61711}"/>
              </a:ext>
            </a:extLst>
          </p:cNvPr>
          <p:cNvSpPr txBox="1">
            <a:spLocks/>
          </p:cNvSpPr>
          <p:nvPr userDrawn="1"/>
        </p:nvSpPr>
        <p:spPr>
          <a:xfrm>
            <a:off x="6239324" y="4239938"/>
            <a:ext cx="1584062" cy="1582036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Economist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3EC1514F-C0F1-4A54-8378-F1578051A527}"/>
              </a:ext>
            </a:extLst>
          </p:cNvPr>
          <p:cNvSpPr txBox="1">
            <a:spLocks/>
          </p:cNvSpPr>
          <p:nvPr userDrawn="1"/>
        </p:nvSpPr>
        <p:spPr>
          <a:xfrm>
            <a:off x="3748475" y="1617213"/>
            <a:ext cx="1691925" cy="1689760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General    Counsel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E3BA3994-5C30-448A-9F56-ABCB2345EE1A}"/>
              </a:ext>
            </a:extLst>
          </p:cNvPr>
          <p:cNvSpPr txBox="1">
            <a:spLocks/>
          </p:cNvSpPr>
          <p:nvPr userDrawn="1"/>
        </p:nvSpPr>
        <p:spPr>
          <a:xfrm>
            <a:off x="3304137" y="2936644"/>
            <a:ext cx="1691925" cy="1689760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Principal Consultant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697977A9-EDFD-4AE0-867A-C4288A9CE3F0}"/>
              </a:ext>
            </a:extLst>
          </p:cNvPr>
          <p:cNvSpPr txBox="1">
            <a:spLocks/>
          </p:cNvSpPr>
          <p:nvPr userDrawn="1"/>
        </p:nvSpPr>
        <p:spPr>
          <a:xfrm>
            <a:off x="4574025" y="2936644"/>
            <a:ext cx="1691925" cy="1689760"/>
          </a:xfrm>
          <a:prstGeom prst="ellipse">
            <a:avLst/>
          </a:prstGeom>
          <a:solidFill>
            <a:srgbClr val="F4A79F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Investment Consultant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86A38012-74E8-4533-995A-0A5C90EDB9EE}"/>
              </a:ext>
            </a:extLst>
          </p:cNvPr>
          <p:cNvSpPr txBox="1">
            <a:spLocks/>
          </p:cNvSpPr>
          <p:nvPr userDrawn="1"/>
        </p:nvSpPr>
        <p:spPr>
          <a:xfrm>
            <a:off x="5843913" y="2936644"/>
            <a:ext cx="1691925" cy="1689760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5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 </a:t>
            </a:r>
          </a:p>
          <a:p>
            <a:pPr marL="0" marR="0" lvl="0" indent="0" algn="ctr" defTabSz="914475" rtl="0" eaLnBrk="1" fontAlgn="auto" latinLnBrk="0" hangingPunct="1">
              <a:lnSpc>
                <a:spcPct val="5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Manager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D6957001-3C6F-48B1-B17F-159F30BEE05E}"/>
              </a:ext>
            </a:extLst>
          </p:cNvPr>
          <p:cNvSpPr txBox="1">
            <a:spLocks/>
          </p:cNvSpPr>
          <p:nvPr userDrawn="1"/>
        </p:nvSpPr>
        <p:spPr>
          <a:xfrm>
            <a:off x="7462509" y="4233472"/>
            <a:ext cx="1584062" cy="1582036"/>
          </a:xfrm>
          <a:prstGeom prst="ellipse">
            <a:avLst/>
          </a:prstGeom>
          <a:solidFill>
            <a:srgbClr val="F4A79F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5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Head of</a:t>
            </a:r>
          </a:p>
          <a:p>
            <a:pPr marL="0" marR="0" lvl="0" indent="0" algn="ctr" defTabSz="914475" rtl="0" eaLnBrk="1" fontAlgn="auto" latinLnBrk="0" hangingPunct="1">
              <a:lnSpc>
                <a:spcPct val="5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HR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D17D2593-E65B-43D3-87FE-13318C323CC5}"/>
              </a:ext>
            </a:extLst>
          </p:cNvPr>
          <p:cNvSpPr txBox="1">
            <a:spLocks/>
          </p:cNvSpPr>
          <p:nvPr userDrawn="1"/>
        </p:nvSpPr>
        <p:spPr>
          <a:xfrm>
            <a:off x="8360240" y="2936644"/>
            <a:ext cx="1691925" cy="1689760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Investment Director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B1D2265B-02DF-43C9-86E1-3AB56467426B}"/>
              </a:ext>
            </a:extLst>
          </p:cNvPr>
          <p:cNvSpPr txBox="1">
            <a:spLocks/>
          </p:cNvSpPr>
          <p:nvPr userDrawn="1"/>
        </p:nvSpPr>
        <p:spPr>
          <a:xfrm>
            <a:off x="7113801" y="2936644"/>
            <a:ext cx="1691925" cy="1689760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Healthcare Banker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3F487C15-04D2-42B6-ABAE-879D08297ADC}"/>
              </a:ext>
            </a:extLst>
          </p:cNvPr>
          <p:cNvSpPr txBox="1">
            <a:spLocks/>
          </p:cNvSpPr>
          <p:nvPr userDrawn="1"/>
        </p:nvSpPr>
        <p:spPr>
          <a:xfrm>
            <a:off x="8590024" y="4267619"/>
            <a:ext cx="1584062" cy="1582036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Lead for ECM &amp; DCM</a:t>
            </a:r>
          </a:p>
        </p:txBody>
      </p:sp>
      <p:pic>
        <p:nvPicPr>
          <p:cNvPr id="57" name="Picture 56" descr="Shape, circle&#10;&#10;Description automatically generated">
            <a:extLst>
              <a:ext uri="{FF2B5EF4-FFF2-40B4-BE49-F238E27FC236}">
                <a16:creationId xmlns:a16="http://schemas.microsoft.com/office/drawing/2014/main" id="{E93C2CFA-7470-4882-AF81-4E232666C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7929" y="4820581"/>
            <a:ext cx="2162734" cy="2115316"/>
          </a:xfrm>
          <a:prstGeom prst="rect">
            <a:avLst/>
          </a:prstGeom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2BC08870-3739-494D-B221-D4FFFF28C4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7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E0F2C8A-D387-4A82-A510-F561EA1AD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149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8307A-1E0E-4C52-BA49-6C9A0DA7D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0865" y="3244852"/>
            <a:ext cx="7615237" cy="2593975"/>
          </a:xfrm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9BABFD-DD44-4BF4-AB7B-FEF73A459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815" y="5200652"/>
            <a:ext cx="6710313" cy="638175"/>
          </a:xfrm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</a:lstStyle>
          <a:p>
            <a:pPr lvl="1"/>
            <a:r>
              <a:rPr lang="en-US"/>
              <a:t>Second level</a:t>
            </a:r>
          </a:p>
        </p:txBody>
      </p:sp>
      <p:sp>
        <p:nvSpPr>
          <p:cNvPr id="12" name="Vertical Text Placeholder 2">
            <a:extLst>
              <a:ext uri="{FF2B5EF4-FFF2-40B4-BE49-F238E27FC236}">
                <a16:creationId xmlns:a16="http://schemas.microsoft.com/office/drawing/2014/main" id="{96540CBC-B57B-4FD0-95AF-3F8E06B8A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78546" y="50006"/>
            <a:ext cx="601394" cy="4351338"/>
          </a:xfrm>
        </p:spPr>
        <p:txBody>
          <a:bodyPr vert="eaVert"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45737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A629C-9869-45B8-8EA1-20EB40A0034D}"/>
              </a:ext>
            </a:extLst>
          </p:cNvPr>
          <p:cNvGrpSpPr/>
          <p:nvPr userDrawn="1"/>
        </p:nvGrpSpPr>
        <p:grpSpPr>
          <a:xfrm>
            <a:off x="3590212" y="350838"/>
            <a:ext cx="1985497" cy="5884726"/>
            <a:chOff x="3590211" y="-14923"/>
            <a:chExt cx="1985497" cy="5884726"/>
          </a:xfrm>
        </p:grpSpPr>
        <p:pic>
          <p:nvPicPr>
            <p:cNvPr id="3" name="Picture 2" descr="Shape, circle&#10;&#10;Description automatically generated">
              <a:extLst>
                <a:ext uri="{FF2B5EF4-FFF2-40B4-BE49-F238E27FC236}">
                  <a16:creationId xmlns:a16="http://schemas.microsoft.com/office/drawing/2014/main" id="{214242C4-F272-42E7-BF24-9DD1D8E337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011" y="0"/>
              <a:ext cx="1879697" cy="1879697"/>
            </a:xfrm>
            <a:prstGeom prst="rect">
              <a:avLst/>
            </a:prstGeom>
          </p:spPr>
        </p:pic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A9D3FF88-C041-4330-8962-5F1B098E7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211" y="1991322"/>
              <a:ext cx="1890247" cy="1879697"/>
            </a:xfrm>
            <a:prstGeom prst="rect">
              <a:avLst/>
            </a:prstGeom>
          </p:spPr>
        </p:pic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C4A41972-4720-42C7-9675-1CC1DC2B0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761" y="3982644"/>
              <a:ext cx="1879697" cy="18796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A0DBFDD-D907-4BAE-8C13-A6479994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010" y="-14923"/>
              <a:ext cx="1879697" cy="189462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43AEB53-C38F-49B2-8327-CA981EAE5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761" y="1984700"/>
              <a:ext cx="1875359" cy="1879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2C11185-BF37-4EA6-ADE7-528C21966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360" y="3995275"/>
              <a:ext cx="1879697" cy="187452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A26D4D-DC52-4996-9073-F25DBEC8ABE4}"/>
              </a:ext>
            </a:extLst>
          </p:cNvPr>
          <p:cNvGrpSpPr/>
          <p:nvPr userDrawn="1"/>
        </p:nvGrpSpPr>
        <p:grpSpPr>
          <a:xfrm>
            <a:off x="5694571" y="785945"/>
            <a:ext cx="1993913" cy="5881239"/>
            <a:chOff x="5694571" y="991684"/>
            <a:chExt cx="1993912" cy="5881239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0D377DF9-95D6-4DCC-B9AB-22695481D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13" y="995661"/>
              <a:ext cx="1879697" cy="1879697"/>
            </a:xfrm>
            <a:prstGeom prst="rect">
              <a:avLst/>
            </a:prstGeom>
          </p:spPr>
        </p:pic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6229D8A9-9D91-4406-9A81-52414D6F6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363" y="2986983"/>
              <a:ext cx="1879697" cy="1879697"/>
            </a:xfrm>
            <a:prstGeom prst="rect">
              <a:avLst/>
            </a:prstGeom>
          </p:spPr>
        </p:pic>
        <p:pic>
          <p:nvPicPr>
            <p:cNvPr id="45" name="Picture 44" descr="Shape, circle&#10;&#10;Description automatically generated">
              <a:extLst>
                <a:ext uri="{FF2B5EF4-FFF2-40B4-BE49-F238E27FC236}">
                  <a16:creationId xmlns:a16="http://schemas.microsoft.com/office/drawing/2014/main" id="{F17D5ABD-8814-45DF-A10C-F0A8C8E0B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571" y="4993226"/>
              <a:ext cx="1879697" cy="1879697"/>
            </a:xfrm>
            <a:prstGeom prst="rect">
              <a:avLst/>
            </a:prstGeom>
          </p:spPr>
        </p:pic>
        <p:pic>
          <p:nvPicPr>
            <p:cNvPr id="43" name="Picture 42" descr="A picture containing person, clothing, posing, close&#10;&#10;Description automatically generated">
              <a:extLst>
                <a:ext uri="{FF2B5EF4-FFF2-40B4-BE49-F238E27FC236}">
                  <a16:creationId xmlns:a16="http://schemas.microsoft.com/office/drawing/2014/main" id="{49E7F621-A9AD-4D8B-B7E4-B1660F0F7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170" y="4993226"/>
              <a:ext cx="1865097" cy="186477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</p:spPr>
        </p:pic>
        <p:pic>
          <p:nvPicPr>
            <p:cNvPr id="51" name="Picture 50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C127480-6BB7-408F-9F10-691ECDD94C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434" y="2986983"/>
              <a:ext cx="1865097" cy="188367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DD77A1-FC9D-4775-83C7-D2601D5F1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234" y="991684"/>
              <a:ext cx="1899249" cy="1868753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851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65BDF3-124A-4354-9611-00112DBDD521}"/>
              </a:ext>
            </a:extLst>
          </p:cNvPr>
          <p:cNvSpPr txBox="1"/>
          <p:nvPr userDrawn="1"/>
        </p:nvSpPr>
        <p:spPr>
          <a:xfrm>
            <a:off x="366203" y="2061218"/>
            <a:ext cx="2962587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99" b="1" spc="299"/>
              <a:t>DOMINIE MOSS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Founder/CEO</a:t>
            </a:r>
            <a:endParaRPr lang="en-GB" sz="1799" b="1" spc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07A98-3174-4927-949C-D4EBA7E8EC71}"/>
              </a:ext>
            </a:extLst>
          </p:cNvPr>
          <p:cNvSpPr txBox="1"/>
          <p:nvPr userDrawn="1"/>
        </p:nvSpPr>
        <p:spPr>
          <a:xfrm>
            <a:off x="366203" y="4065497"/>
            <a:ext cx="3419072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spc="299"/>
              <a:t>HELEN COWAN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Executive Coach, 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Founder of The Tall Wall</a:t>
            </a:r>
            <a:endParaRPr lang="en-GB" sz="1799" b="1" spc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09" y="1686258"/>
            <a:ext cx="1879698" cy="187969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4A41972-4720-42C7-9675-1CC1DC2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61" y="4068676"/>
            <a:ext cx="1879698" cy="18796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0DBFDD-D907-4BAE-8C13-A6479994A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97" y="1664756"/>
            <a:ext cx="1879698" cy="18946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C11185-BF37-4EA6-ADE7-528C21966A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51" y="4071260"/>
            <a:ext cx="1879698" cy="1874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0CD933-4610-47AA-8FB2-A5855E12E207}"/>
              </a:ext>
            </a:extLst>
          </p:cNvPr>
          <p:cNvSpPr txBox="1"/>
          <p:nvPr userDrawn="1"/>
        </p:nvSpPr>
        <p:spPr>
          <a:xfrm>
            <a:off x="6026564" y="1608042"/>
            <a:ext cx="6151728" cy="238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Established The Return Hub in October 2016</a:t>
            </a:r>
          </a:p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20 years’ experience in Financial Services, 17 of which were in Executive Search</a:t>
            </a:r>
          </a:p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A unique financial services executive search and advisory firm designed to fill a significant gap in the recruitment market </a:t>
            </a:r>
          </a:p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Placing highly qualified, skilled and talented senior professionals back into work after a career break or a career pivot covering a wide range of sectors and roles within Financial 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40CFEE-70E5-45F6-B439-89129B81F6E7}"/>
              </a:ext>
            </a:extLst>
          </p:cNvPr>
          <p:cNvSpPr txBox="1"/>
          <p:nvPr userDrawn="1"/>
        </p:nvSpPr>
        <p:spPr>
          <a:xfrm>
            <a:off x="6040273" y="4137000"/>
            <a:ext cx="6151728" cy="147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Arial" panose="020B0604020202020204" pitchFamily="34" charset="0"/>
              </a:rPr>
              <a:t>Founder of The Tall Wall – an </a:t>
            </a:r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</a:rPr>
              <a:t>Executive Coaching company specialising in talented women. </a:t>
            </a:r>
          </a:p>
          <a:p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</a:rPr>
              <a:t> Ex “Big Four” M&amp;A consultant</a:t>
            </a:r>
          </a:p>
          <a:p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</a:rPr>
              <a:t>Works with senior women in professional services and banking who are going through a major career transition</a:t>
            </a:r>
            <a:endParaRPr lang="en-GB" sz="1799">
              <a:solidFill>
                <a:schemeClr val="bg1"/>
              </a:solidFill>
              <a:latin typeface="Brandon Grotesque" panose="020B0503020203060202" pitchFamily="34" charset="77"/>
              <a:ea typeface="Brandon Grotesq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42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7" grpId="0"/>
      <p:bldP spid="29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7"/>
            <a:ext cx="3419072" cy="2927222"/>
            <a:chOff x="521723" y="2086234"/>
            <a:chExt cx="3419072" cy="29272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64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799" b="1" spc="299"/>
                <a:t>DOMINIE MOSS</a:t>
              </a:r>
            </a:p>
            <a:p>
              <a:pPr>
                <a:lnSpc>
                  <a:spcPct val="10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922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0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0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6" y="1686258"/>
            <a:ext cx="1879698" cy="187969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4A41972-4720-42C7-9675-1CC1DC2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6" y="4068676"/>
            <a:ext cx="1879698" cy="18796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0DBFDD-D907-4BAE-8C13-A6479994A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4" y="1678797"/>
            <a:ext cx="1879698" cy="18946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C11185-BF37-4EA6-ADE7-528C21966A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4" y="4078205"/>
            <a:ext cx="1879698" cy="1874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8EE5E-7E4D-425F-8203-0EB61FE03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2800" y="1809751"/>
            <a:ext cx="6299200" cy="19573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5361D18-BF29-480A-B0A7-0C9AB1AC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2800" y="4164439"/>
            <a:ext cx="6299200" cy="19573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7"/>
            <a:ext cx="3419072" cy="2373482"/>
            <a:chOff x="521723" y="2086234"/>
            <a:chExt cx="3419072" cy="23734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99" b="1" spc="0"/>
            </a:p>
          </p:txBody>
        </p:sp>
      </p:grp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7" y="1850627"/>
            <a:ext cx="1879698" cy="187969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4A41972-4720-42C7-9675-1CC1DC2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5" y="4152823"/>
            <a:ext cx="1879698" cy="1879697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8EE5E-7E4D-425F-8203-0EB61FE03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1427" y="1811782"/>
            <a:ext cx="9037413" cy="1957388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lnSpc>
                <a:spcPct val="100000"/>
              </a:lnSpc>
              <a:buNone/>
              <a:defRPr sz="1602"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5361D18-BF29-480A-B0A7-0C9AB1AC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1427" y="4145269"/>
            <a:ext cx="9037413" cy="1957388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lnSpc>
                <a:spcPct val="100000"/>
              </a:lnSpc>
              <a:buNone/>
              <a:defRPr sz="1602"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looking, wall, person, dark&#10;&#10;Description automatically generated">
            <a:extLst>
              <a:ext uri="{FF2B5EF4-FFF2-40B4-BE49-F238E27FC236}">
                <a16:creationId xmlns:a16="http://schemas.microsoft.com/office/drawing/2014/main" id="{C7B8B708-4222-4D40-9D30-104ACCEDF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t="1648" r="19223" b="-1648"/>
          <a:stretch/>
        </p:blipFill>
        <p:spPr>
          <a:xfrm>
            <a:off x="1184060" y="1942858"/>
            <a:ext cx="1582220" cy="16952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icture containing looking, wall, person, dark&#10;&#10;Description automatically generated">
            <a:extLst>
              <a:ext uri="{FF2B5EF4-FFF2-40B4-BE49-F238E27FC236}">
                <a16:creationId xmlns:a16="http://schemas.microsoft.com/office/drawing/2014/main" id="{15C82259-2898-49C2-B691-50A2F4B7B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t="1648" r="19223" b="-1648"/>
          <a:stretch/>
        </p:blipFill>
        <p:spPr>
          <a:xfrm>
            <a:off x="1184060" y="4240399"/>
            <a:ext cx="1582220" cy="16952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503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749C-3E34-4135-B938-5E23EB9B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EF270-EDDD-4DE5-84DE-39715B93B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0D9E4-AD81-4337-AB02-82B1B1C4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BCD5-5F03-435E-8CFB-54A6E5C4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B659-64F8-431B-A4A2-F464A07E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87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7"/>
            <a:ext cx="3419072" cy="2373482"/>
            <a:chOff x="521723" y="2086234"/>
            <a:chExt cx="3419072" cy="23734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99" b="1" spc="0"/>
            </a:p>
          </p:txBody>
        </p:sp>
      </p:grp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7" y="1850627"/>
            <a:ext cx="1879698" cy="1879697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8EE5E-7E4D-425F-8203-0EB61FE03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9535" y="1811782"/>
            <a:ext cx="8239308" cy="19573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6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BFF4791A-BEAB-44B3-BA9B-4E0B823469CF}"/>
              </a:ext>
            </a:extLst>
          </p:cNvPr>
          <p:cNvSpPr/>
          <p:nvPr userDrawn="1"/>
        </p:nvSpPr>
        <p:spPr>
          <a:xfrm rot="472998">
            <a:off x="8407080" y="556075"/>
            <a:ext cx="4459998" cy="6851345"/>
          </a:xfrm>
          <a:custGeom>
            <a:avLst/>
            <a:gdLst>
              <a:gd name="connsiteX0" fmla="*/ 0 w 9458325"/>
              <a:gd name="connsiteY0" fmla="*/ 5672138 h 11344275"/>
              <a:gd name="connsiteX1" fmla="*/ 2854871 w 9458325"/>
              <a:gd name="connsiteY1" fmla="*/ 464493 h 11344275"/>
              <a:gd name="connsiteX2" fmla="*/ 3979014 w 9458325"/>
              <a:gd name="connsiteY2" fmla="*/ 3587881 h 11344275"/>
              <a:gd name="connsiteX3" fmla="*/ 3252434 w 9458325"/>
              <a:gd name="connsiteY3" fmla="*/ 5672138 h 11344275"/>
              <a:gd name="connsiteX4" fmla="*/ 0 w 9458325"/>
              <a:gd name="connsiteY4" fmla="*/ 5672138 h 11344275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3979014"/>
              <a:gd name="connsiteY0" fmla="*/ 6188720 h 6188720"/>
              <a:gd name="connsiteX1" fmla="*/ 3893096 w 3979014"/>
              <a:gd name="connsiteY1" fmla="*/ 0 h 6188720"/>
              <a:gd name="connsiteX2" fmla="*/ 3979014 w 3979014"/>
              <a:gd name="connsiteY2" fmla="*/ 4104463 h 6188720"/>
              <a:gd name="connsiteX3" fmla="*/ 3252434 w 3979014"/>
              <a:gd name="connsiteY3" fmla="*/ 6188720 h 6188720"/>
              <a:gd name="connsiteX4" fmla="*/ 0 w 3979014"/>
              <a:gd name="connsiteY4" fmla="*/ 6188720 h 6188720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4067402"/>
              <a:gd name="connsiteY0" fmla="*/ 6498186 h 6498186"/>
              <a:gd name="connsiteX1" fmla="*/ 3377380 w 4067402"/>
              <a:gd name="connsiteY1" fmla="*/ 0 h 6498186"/>
              <a:gd name="connsiteX2" fmla="*/ 4067402 w 4067402"/>
              <a:gd name="connsiteY2" fmla="*/ 4391430 h 6498186"/>
              <a:gd name="connsiteX3" fmla="*/ 3252434 w 4067402"/>
              <a:gd name="connsiteY3" fmla="*/ 6498186 h 6498186"/>
              <a:gd name="connsiteX4" fmla="*/ 0 w 4067402"/>
              <a:gd name="connsiteY4" fmla="*/ 6498186 h 6498186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274220 w 4089188"/>
              <a:gd name="connsiteY3" fmla="*/ 6498186 h 6818685"/>
              <a:gd name="connsiteX4" fmla="*/ 0 w 4089188"/>
              <a:gd name="connsiteY4" fmla="*/ 6818685 h 6818685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381362 w 4089188"/>
              <a:gd name="connsiteY3" fmla="*/ 6271020 h 6818685"/>
              <a:gd name="connsiteX4" fmla="*/ 0 w 4089188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51345 h 6851345"/>
              <a:gd name="connsiteX1" fmla="*/ 3623241 w 4236870"/>
              <a:gd name="connsiteY1" fmla="*/ 0 h 6851345"/>
              <a:gd name="connsiteX2" fmla="*/ 4236870 w 4236870"/>
              <a:gd name="connsiteY2" fmla="*/ 4296790 h 6851345"/>
              <a:gd name="connsiteX3" fmla="*/ 3381362 w 4236870"/>
              <a:gd name="connsiteY3" fmla="*/ 6303680 h 6851345"/>
              <a:gd name="connsiteX4" fmla="*/ 0 w 4236870"/>
              <a:gd name="connsiteY4" fmla="*/ 6851345 h 68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870" h="6851345">
                <a:moveTo>
                  <a:pt x="0" y="6851345"/>
                </a:moveTo>
                <a:cubicBezTo>
                  <a:pt x="0" y="4587730"/>
                  <a:pt x="1957170" y="344681"/>
                  <a:pt x="3623241" y="0"/>
                </a:cubicBezTo>
                <a:cubicBezTo>
                  <a:pt x="3728445" y="939347"/>
                  <a:pt x="4012044" y="3214582"/>
                  <a:pt x="4236870" y="4296790"/>
                </a:cubicBezTo>
                <a:cubicBezTo>
                  <a:pt x="3786622" y="4731872"/>
                  <a:pt x="3381362" y="5447185"/>
                  <a:pt x="3381362" y="6303680"/>
                </a:cubicBezTo>
                <a:lnTo>
                  <a:pt x="0" y="6851345"/>
                </a:lnTo>
                <a:close/>
              </a:path>
            </a:pathLst>
          </a:custGeom>
          <a:solidFill>
            <a:srgbClr val="DB5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97A104-BF87-4180-993C-DEFAA775F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899" y="3727624"/>
            <a:ext cx="7966418" cy="1276350"/>
          </a:xfrm>
        </p:spPr>
        <p:txBody>
          <a:bodyPr/>
          <a:lstStyle>
            <a:lvl1pPr marL="0" indent="0">
              <a:buNone/>
              <a:defRPr sz="6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497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D92BE-47E4-4CFD-A2D1-65990F9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A4CD-DC93-4D01-98EE-15919DF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329E2-0D3A-4946-BDED-28204B2C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84C-7EB2-4451-8F1C-25B96817E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180445"/>
            <a:ext cx="3504430" cy="5686148"/>
          </a:xfrm>
          <a:prstGeom prst="rect">
            <a:avLst/>
          </a:prstGeom>
        </p:spPr>
      </p:pic>
      <p:pic>
        <p:nvPicPr>
          <p:cNvPr id="12" name="Picture 11" descr="Teams&#10;&#10;Description automatically generated">
            <a:extLst>
              <a:ext uri="{FF2B5EF4-FFF2-40B4-BE49-F238E27FC236}">
                <a16:creationId xmlns:a16="http://schemas.microsoft.com/office/drawing/2014/main" id="{9EA205BA-3C6C-4408-A5DF-C701384BB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4190264" y="1180446"/>
            <a:ext cx="1333972" cy="546614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E56A04C-882B-4F00-877E-29FA8AA04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8963A-F737-43AE-B7B8-76B225656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5892" y="1992656"/>
            <a:ext cx="5566313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DADD733-40EE-4DB2-BAC1-BD6D1C0575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5892" y="3608255"/>
            <a:ext cx="5566313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EB315A-A99B-42BB-9AEE-8B55273C26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75892" y="5141474"/>
            <a:ext cx="5566313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729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D92BE-47E4-4CFD-A2D1-65990F9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A4CD-DC93-4D01-98EE-15919DF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329E2-0D3A-4946-BDED-28204B2C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84C-7EB2-4451-8F1C-25B96817E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180445"/>
            <a:ext cx="3504430" cy="5686148"/>
          </a:xfrm>
          <a:prstGeom prst="rect">
            <a:avLst/>
          </a:prstGeom>
        </p:spPr>
      </p:pic>
      <p:pic>
        <p:nvPicPr>
          <p:cNvPr id="12" name="Picture 11" descr="Teams&#10;&#10;Description automatically generated">
            <a:extLst>
              <a:ext uri="{FF2B5EF4-FFF2-40B4-BE49-F238E27FC236}">
                <a16:creationId xmlns:a16="http://schemas.microsoft.com/office/drawing/2014/main" id="{9EA205BA-3C6C-4408-A5DF-C701384BB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4190264" y="1180446"/>
            <a:ext cx="1333972" cy="5466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CB546-47EE-409A-98B1-76EED6BD1FEE}"/>
              </a:ext>
            </a:extLst>
          </p:cNvPr>
          <p:cNvSpPr txBox="1"/>
          <p:nvPr userDrawn="1"/>
        </p:nvSpPr>
        <p:spPr>
          <a:xfrm>
            <a:off x="5868141" y="1988600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Innovative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FA4DB-EF0D-4365-ADE5-0253B30539E2}"/>
              </a:ext>
            </a:extLst>
          </p:cNvPr>
          <p:cNvSpPr txBox="1"/>
          <p:nvPr userDrawn="1"/>
        </p:nvSpPr>
        <p:spPr>
          <a:xfrm>
            <a:off x="5868141" y="3573056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Creative solutions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F0BF-810D-4220-BBBE-0DA65BFE5354}"/>
              </a:ext>
            </a:extLst>
          </p:cNvPr>
          <p:cNvSpPr txBox="1"/>
          <p:nvPr userDrawn="1"/>
        </p:nvSpPr>
        <p:spPr>
          <a:xfrm>
            <a:off x="5868141" y="5157512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Collaborative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E56A04C-882B-4F00-877E-29FA8AA04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49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C80D4-F059-4A7B-8DB5-C7AC5EE1D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pic>
        <p:nvPicPr>
          <p:cNvPr id="11" name="Picture 10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AA5FC951-038D-4EAF-91F4-2B2CA710B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5300"/>
          <a:stretch/>
        </p:blipFill>
        <p:spPr>
          <a:xfrm>
            <a:off x="5" y="0"/>
            <a:ext cx="4383276" cy="6858000"/>
          </a:xfrm>
          <a:prstGeom prst="rect">
            <a:avLst/>
          </a:prstGeom>
        </p:spPr>
      </p:pic>
      <p:pic>
        <p:nvPicPr>
          <p:cNvPr id="24" name="Picture 23" descr="Teams&#10;&#10;Description automatically generated">
            <a:extLst>
              <a:ext uri="{FF2B5EF4-FFF2-40B4-BE49-F238E27FC236}">
                <a16:creationId xmlns:a16="http://schemas.microsoft.com/office/drawing/2014/main" id="{83CAD004-83AB-4409-8B72-4EF14DF4F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5149053" y="1454004"/>
            <a:ext cx="1333972" cy="54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89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48D2E8-218A-451C-BA8B-B22D2FB13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r="9755"/>
          <a:stretch/>
        </p:blipFill>
        <p:spPr>
          <a:xfrm>
            <a:off x="4" y="0"/>
            <a:ext cx="7190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8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DDD07-B65B-4985-A98C-16FFCFA9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C653B-43F4-4746-A1CC-DB171443124C}"/>
              </a:ext>
            </a:extLst>
          </p:cNvPr>
          <p:cNvGrpSpPr/>
          <p:nvPr userDrawn="1"/>
        </p:nvGrpSpPr>
        <p:grpSpPr>
          <a:xfrm>
            <a:off x="688418" y="1039531"/>
            <a:ext cx="5339520" cy="5681947"/>
            <a:chOff x="4514655" y="1489484"/>
            <a:chExt cx="3972120" cy="4467304"/>
          </a:xfrm>
        </p:grpSpPr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DE1B5983-E863-41F2-9F3A-B6E80FA3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997" r="10679" b="3054"/>
            <a:stretch/>
          </p:blipFill>
          <p:spPr>
            <a:xfrm>
              <a:off x="4514655" y="1830615"/>
              <a:ext cx="3972120" cy="41261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D6E027-0C08-4D70-868D-DA2779A95219}"/>
                </a:ext>
              </a:extLst>
            </p:cNvPr>
            <p:cNvSpPr txBox="1"/>
            <p:nvPr/>
          </p:nvSpPr>
          <p:spPr>
            <a:xfrm>
              <a:off x="4620057" y="1489484"/>
              <a:ext cx="3546632" cy="1692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99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CANDIDATES BY SKILLS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983EAB-21C1-406F-8FEA-38A4661C8AE6}"/>
              </a:ext>
            </a:extLst>
          </p:cNvPr>
          <p:cNvGrpSpPr/>
          <p:nvPr userDrawn="1"/>
        </p:nvGrpSpPr>
        <p:grpSpPr>
          <a:xfrm>
            <a:off x="7059809" y="1168298"/>
            <a:ext cx="4482843" cy="5123550"/>
            <a:chOff x="380449" y="1498073"/>
            <a:chExt cx="3953632" cy="396634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18FE31-B045-4E7F-AE11-546956C36632}"/>
                </a:ext>
              </a:extLst>
            </p:cNvPr>
            <p:cNvSpPr txBox="1"/>
            <p:nvPr/>
          </p:nvSpPr>
          <p:spPr>
            <a:xfrm>
              <a:off x="457200" y="1498073"/>
              <a:ext cx="3546632" cy="1666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399" b="1">
                  <a:solidFill>
                    <a:schemeClr val="bg1"/>
                  </a:solidFill>
                  <a:latin typeface="Century Gothic" panose="020B0502020202020204" pitchFamily="34" charset="0"/>
                </a:rPr>
                <a:t>CANDIDATES BY SECTOR</a:t>
              </a:r>
            </a:p>
          </p:txBody>
        </p:sp>
        <p:pic>
          <p:nvPicPr>
            <p:cNvPr id="13" name="Content Placeholder 7">
              <a:extLst>
                <a:ext uri="{FF2B5EF4-FFF2-40B4-BE49-F238E27FC236}">
                  <a16:creationId xmlns:a16="http://schemas.microsoft.com/office/drawing/2014/main" id="{C72DED6F-8B4E-4F9E-8BED-CB629188A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76" t="57669" r="19028" b="1348"/>
            <a:stretch/>
          </p:blipFill>
          <p:spPr>
            <a:xfrm>
              <a:off x="380449" y="1830616"/>
              <a:ext cx="3953632" cy="363380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5B519EC-D7A0-49C7-ADBE-5E26882111CE}"/>
              </a:ext>
            </a:extLst>
          </p:cNvPr>
          <p:cNvSpPr txBox="1"/>
          <p:nvPr userDrawn="1"/>
        </p:nvSpPr>
        <p:spPr>
          <a:xfrm>
            <a:off x="4164752" y="6596391"/>
            <a:ext cx="4979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Century Gothic" panose="020B0502020202020204" pitchFamily="34" charset="0"/>
              </a:rPr>
              <a:t>* This data is snapshot in time and is subject to change on a daily basis</a:t>
            </a:r>
            <a:endParaRPr lang="en-GB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1CFAB7-8E16-422E-8817-8B8CAB98A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006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13ED12-E48C-41DF-8560-879B6A8D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A0617E-B8B3-4E2B-BE7A-1951CD0A33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52884257"/>
              </p:ext>
            </p:extLst>
          </p:nvPr>
        </p:nvGraphicFramePr>
        <p:xfrm>
          <a:off x="2457378" y="1238336"/>
          <a:ext cx="8527694" cy="545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CF04FABF-D5EF-4391-869D-16972DA5A5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1296" y="4820581"/>
            <a:ext cx="2162734" cy="211531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08A7F6-DE74-43D4-ABA4-1ED0BD152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979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 rot="16200000">
            <a:off x="-1503569" y="4906689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NAME OF PERSON QUOTED</a:t>
            </a:r>
            <a:endParaRPr lang="en-GB" sz="17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A1C06-984F-41DA-907B-8E51CE56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630" y="2"/>
            <a:ext cx="4638676" cy="1781175"/>
          </a:xfrm>
        </p:spPr>
        <p:txBody>
          <a:bodyPr anchor="b"/>
          <a:lstStyle>
            <a:lvl1pPr algn="r">
              <a:defRPr sz="6000" b="1"/>
            </a:lvl1pPr>
          </a:lstStyle>
          <a:p>
            <a:r>
              <a:rPr lang="en-US"/>
              <a:t>The Team</a:t>
            </a:r>
            <a:br>
              <a:rPr lang="en-US"/>
            </a:b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638174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pic>
        <p:nvPicPr>
          <p:cNvPr id="42" name="Content Placeholder 6" descr="A large white building in a city&#10;&#10;Description automatically generated">
            <a:extLst>
              <a:ext uri="{FF2B5EF4-FFF2-40B4-BE49-F238E27FC236}">
                <a16:creationId xmlns:a16="http://schemas.microsoft.com/office/drawing/2014/main" id="{D15AF721-0990-47CE-9D36-AE3DDEB1B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34" b="19813"/>
          <a:stretch/>
        </p:blipFill>
        <p:spPr>
          <a:xfrm>
            <a:off x="-1" y="1548000"/>
            <a:ext cx="3474722" cy="5310000"/>
          </a:xfrm>
          <a:prstGeom prst="rect">
            <a:avLst/>
          </a:prstGeom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27FDECC-B67C-4079-A089-FE818CB93B67}"/>
              </a:ext>
            </a:extLst>
          </p:cNvPr>
          <p:cNvSpPr txBox="1">
            <a:spLocks/>
          </p:cNvSpPr>
          <p:nvPr userDrawn="1"/>
        </p:nvSpPr>
        <p:spPr>
          <a:xfrm>
            <a:off x="4112900" y="1738156"/>
            <a:ext cx="6036802" cy="4654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GB" sz="1799" b="1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Return Hub 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 its ‘Member Clients’ – delivers curated hires (for open roles full-time, part-time, flexible and interim)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Designs and delivers flexible Returner initiatives; RTW programmes, coaching, workshops and events 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Executes targeted digital advertising campaigns 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Provides professional speakers to support and promote diversity initiatives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Supports client branding activities – see our Spotlight Partners webpage.</a:t>
            </a:r>
          </a:p>
          <a:p>
            <a:pPr marL="285774" marR="0" lvl="0" indent="-285774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24615584-3872-4667-9EEE-AD91A865A8B6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Our Services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704187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 rot="16200000">
            <a:off x="-1503569" y="4906689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NAME OF PERSON QUOTED</a:t>
            </a:r>
            <a:endParaRPr lang="en-GB" sz="17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A1C06-984F-41DA-907B-8E51CE56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630" y="2"/>
            <a:ext cx="4638676" cy="1781175"/>
          </a:xfrm>
        </p:spPr>
        <p:txBody>
          <a:bodyPr anchor="b"/>
          <a:lstStyle>
            <a:lvl1pPr algn="r">
              <a:defRPr sz="6000" b="1"/>
            </a:lvl1pPr>
          </a:lstStyle>
          <a:p>
            <a:r>
              <a:rPr lang="en-US"/>
              <a:t>The Team</a:t>
            </a:r>
            <a:br>
              <a:rPr lang="en-US"/>
            </a:b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638174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pic>
        <p:nvPicPr>
          <p:cNvPr id="42" name="Content Placeholder 6" descr="A large white building in a city&#10;&#10;Description automatically generated">
            <a:extLst>
              <a:ext uri="{FF2B5EF4-FFF2-40B4-BE49-F238E27FC236}">
                <a16:creationId xmlns:a16="http://schemas.microsoft.com/office/drawing/2014/main" id="{D15AF721-0990-47CE-9D36-AE3DDEB1B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34" b="19813"/>
          <a:stretch/>
        </p:blipFill>
        <p:spPr>
          <a:xfrm>
            <a:off x="-1" y="1548000"/>
            <a:ext cx="3474722" cy="531000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78C8DFE-20C3-46E8-8DBE-794FF7474B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C17EA-D51E-49FD-A798-5A1800DBB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450" y="1603376"/>
            <a:ext cx="7072313" cy="473666"/>
          </a:xfrm>
        </p:spPr>
        <p:txBody>
          <a:bodyPr/>
          <a:lstStyle>
            <a:lvl1pPr>
              <a:buNone/>
              <a:defRPr b="1">
                <a:solidFill>
                  <a:srgbClr val="3C2F5B"/>
                </a:solidFill>
              </a:defRPr>
            </a:lvl1pPr>
            <a:lvl2pPr marL="177814" indent="-177814">
              <a:buClr>
                <a:schemeClr val="accent1"/>
              </a:buClr>
              <a:defRPr sz="1799">
                <a:solidFill>
                  <a:srgbClr val="3C2F5B"/>
                </a:solidFill>
              </a:defRPr>
            </a:lvl2pPr>
            <a:lvl3pPr>
              <a:defRPr>
                <a:solidFill>
                  <a:srgbClr val="3C2F5B"/>
                </a:solidFill>
              </a:defRPr>
            </a:lvl3pPr>
            <a:lvl4pPr>
              <a:defRPr>
                <a:solidFill>
                  <a:srgbClr val="3C2F5B"/>
                </a:solidFill>
              </a:defRPr>
            </a:lvl4pPr>
            <a:lvl5pPr>
              <a:defRPr>
                <a:solidFill>
                  <a:srgbClr val="3C2F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E3695-9F3A-48EC-8A54-D05C72F6A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0" y="2152652"/>
            <a:ext cx="7105650" cy="4267200"/>
          </a:xfrm>
        </p:spPr>
        <p:txBody>
          <a:bodyPr/>
          <a:lstStyle>
            <a:lvl2pPr marL="266723" indent="-266723">
              <a:buClr>
                <a:schemeClr val="accent1"/>
              </a:buClr>
              <a:defRPr sz="1799" b="0">
                <a:solidFill>
                  <a:srgbClr val="3C2F5B"/>
                </a:solidFill>
              </a:defRPr>
            </a:lvl2pPr>
            <a:lvl3pPr>
              <a:defRPr>
                <a:solidFill>
                  <a:srgbClr val="3C2F5B"/>
                </a:solidFill>
              </a:defRPr>
            </a:lvl3pPr>
            <a:lvl4pPr>
              <a:defRPr>
                <a:solidFill>
                  <a:srgbClr val="3C2F5B"/>
                </a:solidFill>
              </a:defRPr>
            </a:lvl4pPr>
            <a:lvl5pPr>
              <a:defRPr>
                <a:solidFill>
                  <a:srgbClr val="3C2F5B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70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D2E3-3CC2-414E-967D-9113EA4E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A9B55-77DF-4719-B197-8BE2EA22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238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4475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713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4pPr>
            <a:lvl5pPr marL="182895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5pPr>
            <a:lvl6pPr marL="2286194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7pPr>
            <a:lvl8pPr marL="3200669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8pPr>
            <a:lvl9pPr marL="3657907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2C481-7044-45E4-BD47-817CA63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DF26B-5FEB-47AE-9E42-549E619F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B804A-1DD7-4B86-B85E-377292C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625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 rot="16200000">
            <a:off x="-1503569" y="4906689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NAME OF PERSON QUOTED</a:t>
            </a:r>
            <a:endParaRPr lang="en-GB" sz="17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A1C06-984F-41DA-907B-8E51CE56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630" y="2"/>
            <a:ext cx="4638676" cy="1781175"/>
          </a:xfrm>
        </p:spPr>
        <p:txBody>
          <a:bodyPr anchor="b"/>
          <a:lstStyle>
            <a:lvl1pPr algn="r">
              <a:defRPr sz="6000" b="1"/>
            </a:lvl1pPr>
          </a:lstStyle>
          <a:p>
            <a:r>
              <a:rPr lang="en-US"/>
              <a:t>The Team</a:t>
            </a:r>
            <a:br>
              <a:rPr lang="en-US"/>
            </a:b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638174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A505D2-3EC2-4290-BE3D-D65EF4D85513}"/>
              </a:ext>
            </a:extLst>
          </p:cNvPr>
          <p:cNvGrpSpPr/>
          <p:nvPr userDrawn="1"/>
        </p:nvGrpSpPr>
        <p:grpSpPr>
          <a:xfrm>
            <a:off x="107993" y="570087"/>
            <a:ext cx="2802848" cy="6221414"/>
            <a:chOff x="4641893" y="1061232"/>
            <a:chExt cx="2359790" cy="553915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C7BA7D-8A21-47D2-B30D-7B4204D58B80}"/>
                </a:ext>
              </a:extLst>
            </p:cNvPr>
            <p:cNvSpPr/>
            <p:nvPr userDrawn="1"/>
          </p:nvSpPr>
          <p:spPr>
            <a:xfrm>
              <a:off x="4712970" y="1061232"/>
              <a:ext cx="2148662" cy="5539153"/>
            </a:xfrm>
            <a:prstGeom prst="rect">
              <a:avLst/>
            </a:prstGeom>
            <a:solidFill>
              <a:srgbClr val="E3455F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895E3A-4B84-4031-BA7E-BC04B83D82B6}"/>
                </a:ext>
              </a:extLst>
            </p:cNvPr>
            <p:cNvSpPr txBox="1"/>
            <p:nvPr userDrawn="1"/>
          </p:nvSpPr>
          <p:spPr>
            <a:xfrm>
              <a:off x="4641893" y="2299360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Dominie Moss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Founder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A8B3A2-CEB9-4CBE-9D5B-BEA5CD381048}"/>
                </a:ext>
              </a:extLst>
            </p:cNvPr>
            <p:cNvSpPr txBox="1"/>
            <p:nvPr userDrawn="1"/>
          </p:nvSpPr>
          <p:spPr>
            <a:xfrm>
              <a:off x="5783356" y="2300491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Sarah Thorne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COO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42A009-5F82-4432-9A7A-E857B8836AE1}"/>
                </a:ext>
              </a:extLst>
            </p:cNvPr>
            <p:cNvSpPr txBox="1"/>
            <p:nvPr userDrawn="1"/>
          </p:nvSpPr>
          <p:spPr>
            <a:xfrm>
              <a:off x="5783356" y="3812923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Linda Baldwin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Engagement Consultant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3212EF-A794-442D-A447-CD81FA67D9D7}"/>
                </a:ext>
              </a:extLst>
            </p:cNvPr>
            <p:cNvSpPr txBox="1"/>
            <p:nvPr userDrawn="1"/>
          </p:nvSpPr>
          <p:spPr>
            <a:xfrm>
              <a:off x="4641893" y="5503057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Katherine Newnham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Marketing Coordinator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C319FF-3910-47AB-922A-3B273E343720}"/>
                </a:ext>
              </a:extLst>
            </p:cNvPr>
            <p:cNvSpPr txBox="1"/>
            <p:nvPr userDrawn="1"/>
          </p:nvSpPr>
          <p:spPr>
            <a:xfrm>
              <a:off x="5783356" y="5448467"/>
              <a:ext cx="1218327" cy="630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Helen Cowan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The Return Hub Executive Coach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Founder of 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The Tall Wall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5BEE10-BA3D-40BD-BA62-4C6B5EDC0245}"/>
                </a:ext>
              </a:extLst>
            </p:cNvPr>
            <p:cNvSpPr txBox="1"/>
            <p:nvPr userDrawn="1"/>
          </p:nvSpPr>
          <p:spPr>
            <a:xfrm>
              <a:off x="4641893" y="3839653"/>
              <a:ext cx="1218327" cy="3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Claire Douglas</a:t>
              </a:r>
            </a:p>
            <a:p>
              <a:pPr algn="ctr"/>
              <a:r>
                <a:rPr lang="en-US" sz="800">
                  <a:solidFill>
                    <a:schemeClr val="bg2"/>
                  </a:solidFill>
                  <a:latin typeface="Century Gothic" panose="020B0502020202020204" pitchFamily="34" charset="0"/>
                </a:rPr>
                <a:t>Managing Consultant</a:t>
              </a:r>
            </a:p>
          </p:txBody>
        </p:sp>
        <p:pic>
          <p:nvPicPr>
            <p:cNvPr id="32" name="Picture 31" descr="A person smiling and posing for a photo&#10;&#10;Description automatically generated">
              <a:extLst>
                <a:ext uri="{FF2B5EF4-FFF2-40B4-BE49-F238E27FC236}">
                  <a16:creationId xmlns:a16="http://schemas.microsoft.com/office/drawing/2014/main" id="{D1AC9EE9-CE16-4E29-AB1B-FAA29A9E23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765682" y="1222587"/>
              <a:ext cx="981008" cy="979440"/>
            </a:xfrm>
            <a:prstGeom prst="rect">
              <a:avLst/>
            </a:prstGeom>
          </p:spPr>
        </p:pic>
        <p:pic>
          <p:nvPicPr>
            <p:cNvPr id="33" name="Picture 32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3361DC7-44E4-4AE2-833E-498C67B19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746689" y="1129950"/>
              <a:ext cx="1177237" cy="1177237"/>
            </a:xfrm>
            <a:prstGeom prst="rect">
              <a:avLst/>
            </a:prstGeom>
          </p:spPr>
        </p:pic>
        <p:pic>
          <p:nvPicPr>
            <p:cNvPr id="34" name="Picture 33" descr="A person smiling and posing for the camera&#10;&#10;Description automatically generated">
              <a:extLst>
                <a:ext uri="{FF2B5EF4-FFF2-40B4-BE49-F238E27FC236}">
                  <a16:creationId xmlns:a16="http://schemas.microsoft.com/office/drawing/2014/main" id="{3E2C5748-9AB8-4F93-B475-22EE02521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742220" y="2836284"/>
              <a:ext cx="976684" cy="995003"/>
            </a:xfrm>
            <a:prstGeom prst="rect">
              <a:avLst/>
            </a:prstGeom>
          </p:spPr>
        </p:pic>
        <p:pic>
          <p:nvPicPr>
            <p:cNvPr id="35" name="Picture 34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43B54DE2-6854-426E-ACD1-5D5B2697CE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84949" y="2836284"/>
              <a:ext cx="976684" cy="995003"/>
            </a:xfrm>
            <a:prstGeom prst="rect">
              <a:avLst/>
            </a:prstGeom>
          </p:spPr>
        </p:pic>
        <p:pic>
          <p:nvPicPr>
            <p:cNvPr id="36" name="Picture 35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08DF0EAC-AAB4-445F-863B-5DEB967C3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756700" y="4465544"/>
              <a:ext cx="929872" cy="976684"/>
            </a:xfrm>
            <a:prstGeom prst="rect">
              <a:avLst/>
            </a:prstGeom>
          </p:spPr>
        </p:pic>
        <p:pic>
          <p:nvPicPr>
            <p:cNvPr id="37" name="Picture 36" descr="A person smiling and posing for a photo&#10;&#10;Description automatically generated">
              <a:extLst>
                <a:ext uri="{FF2B5EF4-FFF2-40B4-BE49-F238E27FC236}">
                  <a16:creationId xmlns:a16="http://schemas.microsoft.com/office/drawing/2014/main" id="{0BEB0D7D-E83C-4A6E-9731-2509E9E447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884948" y="4472085"/>
              <a:ext cx="929872" cy="976684"/>
            </a:xfrm>
            <a:prstGeom prst="rect">
              <a:avLst/>
            </a:prstGeom>
          </p:spPr>
        </p:pic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4AD990C-5B12-4A4D-B5B1-5381343EA416}"/>
              </a:ext>
            </a:extLst>
          </p:cNvPr>
          <p:cNvSpPr txBox="1">
            <a:spLocks/>
          </p:cNvSpPr>
          <p:nvPr userDrawn="1"/>
        </p:nvSpPr>
        <p:spPr>
          <a:xfrm>
            <a:off x="3947618" y="1083180"/>
            <a:ext cx="7442773" cy="5209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Return Hub is a unique recruitment firm placing professionals who want to relaunch after a career break or pivot their careers to work with City FS firms. 90% are women.</a:t>
            </a:r>
            <a:b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1799" b="1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E3455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TEAM: 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comprises of senior professionals who have executive search as well as financial services and HR backgrounds. We are driven by the common purpose of giving a valuable talent pool visibility in what is an out-of-date recruitment industry.</a:t>
            </a: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E3455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PURPOSE: 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fill the gap in the market by representing Returners effectively and enhancing our City clients’ talent acquisition and D&amp;I </a:t>
            </a:r>
            <a:r>
              <a:rPr kumimoji="0" lang="en-US" sz="1799" b="0" i="0" u="none" strike="noStrike" kern="1200" cap="none" spc="0" normalizeH="0" baseline="0" noProof="0" err="1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programmes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providing a rich pool of high </a:t>
            </a:r>
            <a:r>
              <a:rPr kumimoji="0" lang="en-US" sz="1799" b="0" i="0" u="none" strike="noStrike" kern="1200" cap="none" spc="0" normalizeH="0" baseline="0" noProof="0" err="1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calibre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candidates and helping to bridge the gender pay gap.</a:t>
            </a: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E3455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VALUES: </a:t>
            </a: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3A2E5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ensure both clients and candidates have an excellent experience and to ensure candidates are respected and seen for what they are worth (demystifying and correcting the myths).</a:t>
            </a: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75" rtl="0" eaLnBrk="1" fontAlgn="auto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srgbClr val="3A2E5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53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D92BE-47E4-4CFD-A2D1-65990F9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A4CD-DC93-4D01-98EE-15919DF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329E2-0D3A-4946-BDED-28204B2C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84C-7EB2-4451-8F1C-25B96817E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180445"/>
            <a:ext cx="3504430" cy="56861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DA626F-7D2B-453E-97AF-107766181DAE}"/>
              </a:ext>
            </a:extLst>
          </p:cNvPr>
          <p:cNvSpPr txBox="1">
            <a:spLocks/>
          </p:cNvSpPr>
          <p:nvPr userDrawn="1"/>
        </p:nvSpPr>
        <p:spPr>
          <a:xfrm>
            <a:off x="331370" y="-48415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Consultancy Offering</a:t>
            </a:r>
            <a:endParaRPr lang="en-GB" sz="4000"/>
          </a:p>
        </p:txBody>
      </p:sp>
      <p:pic>
        <p:nvPicPr>
          <p:cNvPr id="12" name="Picture 11" descr="Teams&#10;&#10;Description automatically generated">
            <a:extLst>
              <a:ext uri="{FF2B5EF4-FFF2-40B4-BE49-F238E27FC236}">
                <a16:creationId xmlns:a16="http://schemas.microsoft.com/office/drawing/2014/main" id="{9EA205BA-3C6C-4408-A5DF-C701384BB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4190264" y="1180446"/>
            <a:ext cx="1333972" cy="5466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CB546-47EE-409A-98B1-76EED6BD1FEE}"/>
              </a:ext>
            </a:extLst>
          </p:cNvPr>
          <p:cNvSpPr txBox="1"/>
          <p:nvPr userDrawn="1"/>
        </p:nvSpPr>
        <p:spPr>
          <a:xfrm>
            <a:off x="5868141" y="1988600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Innovative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FA4DB-EF0D-4365-ADE5-0253B30539E2}"/>
              </a:ext>
            </a:extLst>
          </p:cNvPr>
          <p:cNvSpPr txBox="1"/>
          <p:nvPr userDrawn="1"/>
        </p:nvSpPr>
        <p:spPr>
          <a:xfrm>
            <a:off x="5868141" y="3573056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Creative solutions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F0BF-810D-4220-BBBE-0DA65BFE5354}"/>
              </a:ext>
            </a:extLst>
          </p:cNvPr>
          <p:cNvSpPr txBox="1"/>
          <p:nvPr userDrawn="1"/>
        </p:nvSpPr>
        <p:spPr>
          <a:xfrm>
            <a:off x="5868141" y="5157512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Collaborative thinking</a:t>
            </a:r>
            <a:endParaRPr lang="en-GB" sz="2798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72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9878E5E8-D708-44DC-B97A-D8883170DC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91" y="133351"/>
            <a:ext cx="13559691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2BCB0FC-B5B2-4684-BD30-35A76E60F7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91" y="133351"/>
            <a:ext cx="13559691" cy="6724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41806-6E48-4C12-8649-29D3D405E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2" y="3429001"/>
            <a:ext cx="7197724" cy="3355975"/>
          </a:xfrm>
        </p:spPr>
        <p:txBody>
          <a:bodyPr/>
          <a:lstStyle>
            <a:lvl1pPr marL="0" indent="0">
              <a:buNone/>
              <a:defRPr sz="5403" b="1">
                <a:latin typeface="+mj-lt"/>
              </a:defRPr>
            </a:lvl1pPr>
            <a:lvl2pPr indent="0">
              <a:buNone/>
              <a:defRPr/>
            </a:lvl2pPr>
            <a:lvl3pPr indent="0">
              <a:buNone/>
              <a:defRPr/>
            </a:lvl3pPr>
            <a:lvl4pPr indent="0">
              <a:buNone/>
              <a:defRPr/>
            </a:lvl4pPr>
            <a:lvl5pPr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612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CAD157F-A172-41C7-8C2B-0C7B0A84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5636" y="6065931"/>
            <a:ext cx="1957621" cy="86041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977" y="5385169"/>
            <a:ext cx="1558731" cy="152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B761D-BF5A-479E-9029-D5FEEFDB3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82730" y="671884"/>
            <a:ext cx="5101723" cy="510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A642-4D15-42ED-A346-8B65875F9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593455" y="4348759"/>
            <a:ext cx="2220044" cy="222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90494-1DBD-412B-9019-518967734A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54" y="2680515"/>
            <a:ext cx="2270848" cy="24177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D52993-FE36-457E-8560-085E6F4C6987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Myth Busting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9001" y="4952539"/>
            <a:ext cx="1963135" cy="192009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1E9AEF-D145-4376-B3CE-1DB47DE3C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FE5F5A2F-E4C3-4428-9D8F-68706956B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8" y="2083280"/>
            <a:ext cx="1343876" cy="4113830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A3604D-718A-4A6B-BF5D-3D1B8C2E36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4531" y="2062759"/>
            <a:ext cx="2558511" cy="1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7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3791" y="4989634"/>
            <a:ext cx="1963134" cy="192009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1E9AEF-D145-4376-B3CE-1DB47DE3C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FE5F5A2F-E4C3-4428-9D8F-68706956B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63152" y="4121307"/>
            <a:ext cx="1343875" cy="4113829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A3604D-718A-4A6B-BF5D-3D1B8C2E36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4531" y="2062759"/>
            <a:ext cx="2558511" cy="1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BFF4791A-BEAB-44B3-BA9B-4E0B823469CF}"/>
              </a:ext>
            </a:extLst>
          </p:cNvPr>
          <p:cNvSpPr/>
          <p:nvPr userDrawn="1"/>
        </p:nvSpPr>
        <p:spPr>
          <a:xfrm rot="472998">
            <a:off x="8407080" y="556075"/>
            <a:ext cx="4459998" cy="6851345"/>
          </a:xfrm>
          <a:custGeom>
            <a:avLst/>
            <a:gdLst>
              <a:gd name="connsiteX0" fmla="*/ 0 w 9458325"/>
              <a:gd name="connsiteY0" fmla="*/ 5672138 h 11344275"/>
              <a:gd name="connsiteX1" fmla="*/ 2854871 w 9458325"/>
              <a:gd name="connsiteY1" fmla="*/ 464493 h 11344275"/>
              <a:gd name="connsiteX2" fmla="*/ 3979014 w 9458325"/>
              <a:gd name="connsiteY2" fmla="*/ 3587881 h 11344275"/>
              <a:gd name="connsiteX3" fmla="*/ 3252434 w 9458325"/>
              <a:gd name="connsiteY3" fmla="*/ 5672138 h 11344275"/>
              <a:gd name="connsiteX4" fmla="*/ 0 w 9458325"/>
              <a:gd name="connsiteY4" fmla="*/ 5672138 h 11344275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3979014"/>
              <a:gd name="connsiteY0" fmla="*/ 6188720 h 6188720"/>
              <a:gd name="connsiteX1" fmla="*/ 3893096 w 3979014"/>
              <a:gd name="connsiteY1" fmla="*/ 0 h 6188720"/>
              <a:gd name="connsiteX2" fmla="*/ 3979014 w 3979014"/>
              <a:gd name="connsiteY2" fmla="*/ 4104463 h 6188720"/>
              <a:gd name="connsiteX3" fmla="*/ 3252434 w 3979014"/>
              <a:gd name="connsiteY3" fmla="*/ 6188720 h 6188720"/>
              <a:gd name="connsiteX4" fmla="*/ 0 w 3979014"/>
              <a:gd name="connsiteY4" fmla="*/ 6188720 h 6188720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4067402"/>
              <a:gd name="connsiteY0" fmla="*/ 6498186 h 6498186"/>
              <a:gd name="connsiteX1" fmla="*/ 3377380 w 4067402"/>
              <a:gd name="connsiteY1" fmla="*/ 0 h 6498186"/>
              <a:gd name="connsiteX2" fmla="*/ 4067402 w 4067402"/>
              <a:gd name="connsiteY2" fmla="*/ 4391430 h 6498186"/>
              <a:gd name="connsiteX3" fmla="*/ 3252434 w 4067402"/>
              <a:gd name="connsiteY3" fmla="*/ 6498186 h 6498186"/>
              <a:gd name="connsiteX4" fmla="*/ 0 w 4067402"/>
              <a:gd name="connsiteY4" fmla="*/ 6498186 h 6498186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274220 w 4089188"/>
              <a:gd name="connsiteY3" fmla="*/ 6498186 h 6818685"/>
              <a:gd name="connsiteX4" fmla="*/ 0 w 4089188"/>
              <a:gd name="connsiteY4" fmla="*/ 6818685 h 6818685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381362 w 4089188"/>
              <a:gd name="connsiteY3" fmla="*/ 6271020 h 6818685"/>
              <a:gd name="connsiteX4" fmla="*/ 0 w 4089188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51345 h 6851345"/>
              <a:gd name="connsiteX1" fmla="*/ 3623241 w 4236870"/>
              <a:gd name="connsiteY1" fmla="*/ 0 h 6851345"/>
              <a:gd name="connsiteX2" fmla="*/ 4236870 w 4236870"/>
              <a:gd name="connsiteY2" fmla="*/ 4296790 h 6851345"/>
              <a:gd name="connsiteX3" fmla="*/ 3381362 w 4236870"/>
              <a:gd name="connsiteY3" fmla="*/ 6303680 h 6851345"/>
              <a:gd name="connsiteX4" fmla="*/ 0 w 4236870"/>
              <a:gd name="connsiteY4" fmla="*/ 6851345 h 68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870" h="6851345">
                <a:moveTo>
                  <a:pt x="0" y="6851345"/>
                </a:moveTo>
                <a:cubicBezTo>
                  <a:pt x="0" y="4587730"/>
                  <a:pt x="1957170" y="344681"/>
                  <a:pt x="3623241" y="0"/>
                </a:cubicBezTo>
                <a:cubicBezTo>
                  <a:pt x="3728445" y="939347"/>
                  <a:pt x="4012044" y="3214582"/>
                  <a:pt x="4236870" y="4296790"/>
                </a:cubicBezTo>
                <a:cubicBezTo>
                  <a:pt x="3786622" y="4731872"/>
                  <a:pt x="3381362" y="5447185"/>
                  <a:pt x="3381362" y="6303680"/>
                </a:cubicBezTo>
                <a:lnTo>
                  <a:pt x="0" y="6851345"/>
                </a:lnTo>
                <a:close/>
              </a:path>
            </a:pathLst>
          </a:custGeom>
          <a:solidFill>
            <a:srgbClr val="DB5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6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123D-6CC6-4720-A2B3-C108BAF5A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1" y="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Sourcing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0DED5-CCC3-4D1D-8541-6CC42548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309847"/>
            <a:ext cx="11102340" cy="46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6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0DED5-CCC3-4D1D-8541-6CC42548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309847"/>
            <a:ext cx="11102340" cy="460014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7F2D84-0320-49D5-8B5C-25BF2CEDE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159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69BB-83D1-4935-8814-15E764C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F79AD-2FDF-426A-848C-E412A1702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FD9AD-15FB-468C-9BC9-374018EC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892D0-15AF-47B7-8FC7-84BBB2C5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B8C9A-D5B2-4AD7-AAAA-676A3F12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581A5-9D99-478B-A501-1B721216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63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tanding, crowd&#10;&#10;Description automatically generated">
            <a:extLst>
              <a:ext uri="{FF2B5EF4-FFF2-40B4-BE49-F238E27FC236}">
                <a16:creationId xmlns:a16="http://schemas.microsoft.com/office/drawing/2014/main" id="{BCDF961C-BBB1-4636-AB9F-16024474C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r="35337"/>
          <a:stretch/>
        </p:blipFill>
        <p:spPr>
          <a:xfrm flipH="1">
            <a:off x="5069902" y="0"/>
            <a:ext cx="7212117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0" name="Picture 9" descr="Woman using smartphone at home">
            <a:extLst>
              <a:ext uri="{FF2B5EF4-FFF2-40B4-BE49-F238E27FC236}">
                <a16:creationId xmlns:a16="http://schemas.microsoft.com/office/drawing/2014/main" id="{9878E5E8-D708-44DC-B97A-D8883170D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465"/>
            <a:ext cx="12709372" cy="84708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063861-B0F6-4B2E-9DF5-346864D94A3F}"/>
              </a:ext>
            </a:extLst>
          </p:cNvPr>
          <p:cNvSpPr txBox="1">
            <a:spLocks/>
          </p:cNvSpPr>
          <p:nvPr userDrawn="1"/>
        </p:nvSpPr>
        <p:spPr>
          <a:xfrm>
            <a:off x="903562" y="2071356"/>
            <a:ext cx="7772400" cy="2852737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3"/>
              <a:t>“</a:t>
            </a:r>
            <a:r>
              <a:rPr lang="en-GB" sz="5403"/>
              <a:t>Why you should include returners for every role</a:t>
            </a:r>
            <a:r>
              <a:rPr lang="en-US" sz="5403"/>
              <a:t>”</a:t>
            </a:r>
            <a:endParaRPr lang="en-GB" sz="540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41651-35D2-4FA0-85D4-6C5B8A3F583E}"/>
              </a:ext>
            </a:extLst>
          </p:cNvPr>
          <p:cNvSpPr txBox="1"/>
          <p:nvPr userDrawn="1"/>
        </p:nvSpPr>
        <p:spPr>
          <a:xfrm>
            <a:off x="1008799" y="5265995"/>
            <a:ext cx="85337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/>
              <a:t>Why they are currently excluded and how to get them back on the radar</a:t>
            </a:r>
            <a:endParaRPr lang="en-GB" sz="1799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39609F-5590-4D57-A8BA-A1756CB4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591" y="7102006"/>
            <a:ext cx="2743200" cy="365125"/>
          </a:xfrm>
        </p:spPr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4DFC3C-2772-4700-B220-339D5CB2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1992" y="7102006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45E650-C2AA-43E7-A25A-5AB6455D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991" y="7102006"/>
            <a:ext cx="2743200" cy="365125"/>
          </a:xfrm>
        </p:spPr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24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795EA96-0C49-40CC-AF2E-715ECD5B3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27097" r="28668" b="12264"/>
          <a:stretch/>
        </p:blipFill>
        <p:spPr>
          <a:xfrm>
            <a:off x="3274998" y="924924"/>
            <a:ext cx="5459767" cy="5141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F49C4-511B-4256-B495-A7218D6E7702}"/>
              </a:ext>
            </a:extLst>
          </p:cNvPr>
          <p:cNvSpPr txBox="1"/>
          <p:nvPr userDrawn="1"/>
        </p:nvSpPr>
        <p:spPr>
          <a:xfrm>
            <a:off x="337353" y="1934516"/>
            <a:ext cx="2825298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Status Quo</a:t>
            </a:r>
            <a:endParaRPr lang="en-GB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191B4-515A-4E0D-B154-B49D3BE4F6EC}"/>
              </a:ext>
            </a:extLst>
          </p:cNvPr>
          <p:cNvSpPr txBox="1"/>
          <p:nvPr userDrawn="1"/>
        </p:nvSpPr>
        <p:spPr>
          <a:xfrm>
            <a:off x="337353" y="2672180"/>
            <a:ext cx="2858610" cy="20304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Traditional recruitment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ATS/AI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RPOs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Jobs Boards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Hiring Managers</a:t>
            </a:r>
          </a:p>
          <a:p>
            <a:endParaRPr lang="en-GB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CBE13-ADA5-4846-9ED4-8577FEB86BC7}"/>
              </a:ext>
            </a:extLst>
          </p:cNvPr>
          <p:cNvSpPr txBox="1"/>
          <p:nvPr userDrawn="1"/>
        </p:nvSpPr>
        <p:spPr>
          <a:xfrm>
            <a:off x="8964165" y="1934516"/>
            <a:ext cx="2890482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Levers </a:t>
            </a:r>
            <a:endParaRPr lang="en-GB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0B070-6249-4011-8D44-47DDFB7C4656}"/>
              </a:ext>
            </a:extLst>
          </p:cNvPr>
          <p:cNvSpPr txBox="1"/>
          <p:nvPr userDrawn="1"/>
        </p:nvSpPr>
        <p:spPr>
          <a:xfrm>
            <a:off x="8964165" y="2672181"/>
            <a:ext cx="2890482" cy="25841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Research/Policy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Government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Legislation</a:t>
            </a:r>
            <a:endParaRPr lang="en-GB" sz="1799" b="1" kern="1200">
              <a:solidFill>
                <a:schemeClr val="bg1"/>
              </a:solidFill>
              <a:latin typeface="Brandon Grotesque" panose="020B0503020203060202" pitchFamily="34" charset="77"/>
              <a:ea typeface="+mn-ea"/>
              <a:cs typeface="+mn-cs"/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The business case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Pressure Groups 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Return to work </a:t>
            </a:r>
            <a:r>
              <a:rPr lang="en-US" sz="1799" b="1" err="1">
                <a:solidFill>
                  <a:schemeClr val="bg1"/>
                </a:solidFill>
              </a:rPr>
              <a:t>programmes</a:t>
            </a:r>
            <a:endParaRPr lang="en-US" sz="1799" b="1">
              <a:solidFill>
                <a:schemeClr val="bg1"/>
              </a:solidFill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 move to flex?</a:t>
            </a:r>
          </a:p>
          <a:p>
            <a:endParaRPr lang="en-GB" sz="1799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2DDB18-26CD-472B-8431-F3C1B7E1C4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1965000"/>
              </p:ext>
            </p:extLst>
          </p:nvPr>
        </p:nvGraphicFramePr>
        <p:xfrm>
          <a:off x="1940876" y="14393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03AD8F-47D4-408C-9136-71FABE74C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59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  <p:bldP spid="10" grpId="0" animBg="1"/>
      <p:bldP spid="12" grpId="0" build="p" animBg="1"/>
      <p:bldGraphic spid="8" grpId="0">
        <p:bldAsOne/>
      </p:bldGraphic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795EA96-0C49-40CC-AF2E-715ECD5B3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27097" r="28668" b="12264"/>
          <a:stretch/>
        </p:blipFill>
        <p:spPr>
          <a:xfrm>
            <a:off x="3274998" y="924924"/>
            <a:ext cx="5459767" cy="5141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F49C4-511B-4256-B495-A7218D6E7702}"/>
              </a:ext>
            </a:extLst>
          </p:cNvPr>
          <p:cNvSpPr txBox="1"/>
          <p:nvPr userDrawn="1"/>
        </p:nvSpPr>
        <p:spPr>
          <a:xfrm>
            <a:off x="337353" y="1934516"/>
            <a:ext cx="2825298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Status Quo</a:t>
            </a:r>
            <a:endParaRPr lang="en-GB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191B4-515A-4E0D-B154-B49D3BE4F6EC}"/>
              </a:ext>
            </a:extLst>
          </p:cNvPr>
          <p:cNvSpPr txBox="1"/>
          <p:nvPr userDrawn="1"/>
        </p:nvSpPr>
        <p:spPr>
          <a:xfrm>
            <a:off x="337353" y="2672180"/>
            <a:ext cx="2858610" cy="20304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Traditional recruitment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ATS/AI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RPOs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Jobs Boards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Hiring Managers</a:t>
            </a:r>
          </a:p>
          <a:p>
            <a:endParaRPr lang="en-GB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CBE13-ADA5-4846-9ED4-8577FEB86BC7}"/>
              </a:ext>
            </a:extLst>
          </p:cNvPr>
          <p:cNvSpPr txBox="1"/>
          <p:nvPr userDrawn="1"/>
        </p:nvSpPr>
        <p:spPr>
          <a:xfrm>
            <a:off x="8964165" y="1934516"/>
            <a:ext cx="2890482" cy="36920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99"/>
              <a:t>Levers </a:t>
            </a:r>
            <a:endParaRPr lang="en-GB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0B070-6249-4011-8D44-47DDFB7C4656}"/>
              </a:ext>
            </a:extLst>
          </p:cNvPr>
          <p:cNvSpPr txBox="1"/>
          <p:nvPr userDrawn="1"/>
        </p:nvSpPr>
        <p:spPr>
          <a:xfrm>
            <a:off x="8964165" y="2672181"/>
            <a:ext cx="2890482" cy="25841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Research/Policy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Government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GB" sz="1799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Legislation</a:t>
            </a:r>
            <a:endParaRPr lang="en-GB" sz="1799" b="1" kern="1200">
              <a:solidFill>
                <a:schemeClr val="bg1"/>
              </a:solidFill>
              <a:latin typeface="Brandon Grotesque" panose="020B0503020203060202" pitchFamily="34" charset="77"/>
              <a:ea typeface="+mn-ea"/>
              <a:cs typeface="+mn-cs"/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The business case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Pressure Groups </a:t>
            </a: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Return to work </a:t>
            </a:r>
            <a:r>
              <a:rPr lang="en-US" sz="1799" b="1" err="1">
                <a:solidFill>
                  <a:schemeClr val="bg1"/>
                </a:solidFill>
              </a:rPr>
              <a:t>programmes</a:t>
            </a:r>
            <a:endParaRPr lang="en-US" sz="1799" b="1">
              <a:solidFill>
                <a:schemeClr val="bg1"/>
              </a:solidFill>
            </a:endParaRPr>
          </a:p>
          <a:p>
            <a:pPr marL="285774" indent="-285774">
              <a:buFont typeface="Arial" panose="020B0604020202020204" pitchFamily="34" charset="0"/>
              <a:buChar char="•"/>
            </a:pPr>
            <a:r>
              <a:rPr lang="en-US" sz="1799" b="1">
                <a:solidFill>
                  <a:schemeClr val="bg1"/>
                </a:solidFill>
              </a:rPr>
              <a:t>A move to flex?</a:t>
            </a:r>
          </a:p>
          <a:p>
            <a:endParaRPr lang="en-GB" sz="1799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2DDB18-26CD-472B-8431-F3C1B7E1C4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6491710"/>
              </p:ext>
            </p:extLst>
          </p:nvPr>
        </p:nvGraphicFramePr>
        <p:xfrm>
          <a:off x="1940876" y="14393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03AD8F-47D4-408C-9136-71FABE74C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12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6" y="-296623"/>
            <a:ext cx="8377628" cy="1228779"/>
          </a:xfrm>
        </p:spPr>
        <p:txBody>
          <a:bodyPr anchor="b"/>
          <a:lstStyle>
            <a:lvl1pPr>
              <a:defRPr sz="4000" b="1"/>
            </a:lvl1pPr>
          </a:lstStyle>
          <a:p>
            <a:r>
              <a:rPr lang="en-US"/>
              <a:t>Myth Busting</a:t>
            </a:r>
            <a:endParaRPr lang="en-GB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CAD157F-A172-41C7-8C2B-0C7B0A84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5636" y="6065931"/>
            <a:ext cx="1957621" cy="86041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977" y="5385169"/>
            <a:ext cx="1558731" cy="152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B761D-BF5A-479E-9029-D5FEEFDB3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82730" y="671884"/>
            <a:ext cx="5101723" cy="510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A642-4D15-42ED-A346-8B65875F9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90156" y="4437535"/>
            <a:ext cx="2220044" cy="222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90494-1DBD-412B-9019-518967734A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03" y="2085713"/>
            <a:ext cx="2270848" cy="24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>
            <a:off x="1537153" y="2791211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/>
              <a:t>Years out</a:t>
            </a:r>
            <a:endParaRPr lang="en-GB" sz="1799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F4FD7-7E4E-4D2B-BF65-DF6A81395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3" y="1153877"/>
            <a:ext cx="5498412" cy="455025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A2CEB11-664D-49C0-92E8-1648AE682F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2191" y="3160543"/>
            <a:ext cx="3886910" cy="23866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C26E7F-1739-426D-8366-AB0AEE163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Returners at a glance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27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BFF4791A-BEAB-44B3-BA9B-4E0B823469CF}"/>
              </a:ext>
            </a:extLst>
          </p:cNvPr>
          <p:cNvSpPr/>
          <p:nvPr userDrawn="1"/>
        </p:nvSpPr>
        <p:spPr>
          <a:xfrm rot="472998">
            <a:off x="8407080" y="556075"/>
            <a:ext cx="4459998" cy="6851345"/>
          </a:xfrm>
          <a:custGeom>
            <a:avLst/>
            <a:gdLst>
              <a:gd name="connsiteX0" fmla="*/ 0 w 9458325"/>
              <a:gd name="connsiteY0" fmla="*/ 5672138 h 11344275"/>
              <a:gd name="connsiteX1" fmla="*/ 2854871 w 9458325"/>
              <a:gd name="connsiteY1" fmla="*/ 464493 h 11344275"/>
              <a:gd name="connsiteX2" fmla="*/ 3979014 w 9458325"/>
              <a:gd name="connsiteY2" fmla="*/ 3587881 h 11344275"/>
              <a:gd name="connsiteX3" fmla="*/ 3252434 w 9458325"/>
              <a:gd name="connsiteY3" fmla="*/ 5672138 h 11344275"/>
              <a:gd name="connsiteX4" fmla="*/ 0 w 9458325"/>
              <a:gd name="connsiteY4" fmla="*/ 5672138 h 11344275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4012212"/>
              <a:gd name="connsiteY0" fmla="*/ 6188720 h 6188720"/>
              <a:gd name="connsiteX1" fmla="*/ 3893096 w 4012212"/>
              <a:gd name="connsiteY1" fmla="*/ 0 h 6188720"/>
              <a:gd name="connsiteX2" fmla="*/ 3979014 w 4012212"/>
              <a:gd name="connsiteY2" fmla="*/ 4104463 h 6188720"/>
              <a:gd name="connsiteX3" fmla="*/ 3252434 w 4012212"/>
              <a:gd name="connsiteY3" fmla="*/ 6188720 h 6188720"/>
              <a:gd name="connsiteX4" fmla="*/ 0 w 4012212"/>
              <a:gd name="connsiteY4" fmla="*/ 6188720 h 6188720"/>
              <a:gd name="connsiteX0" fmla="*/ 0 w 3979014"/>
              <a:gd name="connsiteY0" fmla="*/ 6188720 h 6188720"/>
              <a:gd name="connsiteX1" fmla="*/ 3893096 w 3979014"/>
              <a:gd name="connsiteY1" fmla="*/ 0 h 6188720"/>
              <a:gd name="connsiteX2" fmla="*/ 3979014 w 3979014"/>
              <a:gd name="connsiteY2" fmla="*/ 4104463 h 6188720"/>
              <a:gd name="connsiteX3" fmla="*/ 3252434 w 3979014"/>
              <a:gd name="connsiteY3" fmla="*/ 6188720 h 6188720"/>
              <a:gd name="connsiteX4" fmla="*/ 0 w 3979014"/>
              <a:gd name="connsiteY4" fmla="*/ 6188720 h 6188720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3979014"/>
              <a:gd name="connsiteY0" fmla="*/ 6498186 h 6498186"/>
              <a:gd name="connsiteX1" fmla="*/ 3377380 w 3979014"/>
              <a:gd name="connsiteY1" fmla="*/ 0 h 6498186"/>
              <a:gd name="connsiteX2" fmla="*/ 3979014 w 3979014"/>
              <a:gd name="connsiteY2" fmla="*/ 4413929 h 6498186"/>
              <a:gd name="connsiteX3" fmla="*/ 3252434 w 3979014"/>
              <a:gd name="connsiteY3" fmla="*/ 6498186 h 6498186"/>
              <a:gd name="connsiteX4" fmla="*/ 0 w 3979014"/>
              <a:gd name="connsiteY4" fmla="*/ 6498186 h 6498186"/>
              <a:gd name="connsiteX0" fmla="*/ 0 w 4067402"/>
              <a:gd name="connsiteY0" fmla="*/ 6498186 h 6498186"/>
              <a:gd name="connsiteX1" fmla="*/ 3377380 w 4067402"/>
              <a:gd name="connsiteY1" fmla="*/ 0 h 6498186"/>
              <a:gd name="connsiteX2" fmla="*/ 4067402 w 4067402"/>
              <a:gd name="connsiteY2" fmla="*/ 4391430 h 6498186"/>
              <a:gd name="connsiteX3" fmla="*/ 3252434 w 4067402"/>
              <a:gd name="connsiteY3" fmla="*/ 6498186 h 6498186"/>
              <a:gd name="connsiteX4" fmla="*/ 0 w 4067402"/>
              <a:gd name="connsiteY4" fmla="*/ 6498186 h 6498186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274220 w 4089188"/>
              <a:gd name="connsiteY3" fmla="*/ 6498186 h 6818685"/>
              <a:gd name="connsiteX4" fmla="*/ 0 w 4089188"/>
              <a:gd name="connsiteY4" fmla="*/ 6818685 h 6818685"/>
              <a:gd name="connsiteX0" fmla="*/ 0 w 4089188"/>
              <a:gd name="connsiteY0" fmla="*/ 6818685 h 6818685"/>
              <a:gd name="connsiteX1" fmla="*/ 3399166 w 4089188"/>
              <a:gd name="connsiteY1" fmla="*/ 0 h 6818685"/>
              <a:gd name="connsiteX2" fmla="*/ 4089188 w 4089188"/>
              <a:gd name="connsiteY2" fmla="*/ 4391430 h 6818685"/>
              <a:gd name="connsiteX3" fmla="*/ 3381362 w 4089188"/>
              <a:gd name="connsiteY3" fmla="*/ 6271020 h 6818685"/>
              <a:gd name="connsiteX4" fmla="*/ 0 w 4089188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18685 h 6818685"/>
              <a:gd name="connsiteX1" fmla="*/ 3399166 w 4236870"/>
              <a:gd name="connsiteY1" fmla="*/ 0 h 6818685"/>
              <a:gd name="connsiteX2" fmla="*/ 4236870 w 4236870"/>
              <a:gd name="connsiteY2" fmla="*/ 4264130 h 6818685"/>
              <a:gd name="connsiteX3" fmla="*/ 3381362 w 4236870"/>
              <a:gd name="connsiteY3" fmla="*/ 6271020 h 6818685"/>
              <a:gd name="connsiteX4" fmla="*/ 0 w 4236870"/>
              <a:gd name="connsiteY4" fmla="*/ 6818685 h 6818685"/>
              <a:gd name="connsiteX0" fmla="*/ 0 w 4236870"/>
              <a:gd name="connsiteY0" fmla="*/ 6851345 h 6851345"/>
              <a:gd name="connsiteX1" fmla="*/ 3623241 w 4236870"/>
              <a:gd name="connsiteY1" fmla="*/ 0 h 6851345"/>
              <a:gd name="connsiteX2" fmla="*/ 4236870 w 4236870"/>
              <a:gd name="connsiteY2" fmla="*/ 4296790 h 6851345"/>
              <a:gd name="connsiteX3" fmla="*/ 3381362 w 4236870"/>
              <a:gd name="connsiteY3" fmla="*/ 6303680 h 6851345"/>
              <a:gd name="connsiteX4" fmla="*/ 0 w 4236870"/>
              <a:gd name="connsiteY4" fmla="*/ 6851345 h 68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870" h="6851345">
                <a:moveTo>
                  <a:pt x="0" y="6851345"/>
                </a:moveTo>
                <a:cubicBezTo>
                  <a:pt x="0" y="4587730"/>
                  <a:pt x="1957170" y="344681"/>
                  <a:pt x="3623241" y="0"/>
                </a:cubicBezTo>
                <a:cubicBezTo>
                  <a:pt x="3728445" y="939347"/>
                  <a:pt x="4012044" y="3214582"/>
                  <a:pt x="4236870" y="4296790"/>
                </a:cubicBezTo>
                <a:cubicBezTo>
                  <a:pt x="3786622" y="4731872"/>
                  <a:pt x="3381362" y="5447185"/>
                  <a:pt x="3381362" y="6303680"/>
                </a:cubicBezTo>
                <a:lnTo>
                  <a:pt x="0" y="6851345"/>
                </a:lnTo>
                <a:close/>
              </a:path>
            </a:pathLst>
          </a:custGeom>
          <a:solidFill>
            <a:srgbClr val="DB5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E44D-18A8-4E24-B40F-CCCDF153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07646-D853-4475-8289-94F0AAB95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0A03A-D80C-4987-BE8D-78B7AED93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3D39D-0190-44AE-860B-15629999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6AA0E-2B7C-44B4-BBFB-101D532B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DDDF2-D239-44B7-8D4E-FBC23B4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F569914-BB10-454C-BB4F-2F8149D87CBE}"/>
              </a:ext>
            </a:extLst>
          </p:cNvPr>
          <p:cNvSpPr txBox="1">
            <a:spLocks/>
          </p:cNvSpPr>
          <p:nvPr userDrawn="1"/>
        </p:nvSpPr>
        <p:spPr>
          <a:xfrm>
            <a:off x="1578714" y="1277307"/>
            <a:ext cx="1951483" cy="1948987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Head of Sustainable Investments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803FD3B-BBA2-467C-836B-59A1E7E561E6}"/>
              </a:ext>
            </a:extLst>
          </p:cNvPr>
          <p:cNvSpPr txBox="1">
            <a:spLocks/>
          </p:cNvSpPr>
          <p:nvPr userDrawn="1"/>
        </p:nvSpPr>
        <p:spPr>
          <a:xfrm>
            <a:off x="4794987" y="1244094"/>
            <a:ext cx="1951483" cy="1948987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Director of Change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6F9FDCF-F7ED-4A35-9D04-398E261A74D6}"/>
              </a:ext>
            </a:extLst>
          </p:cNvPr>
          <p:cNvSpPr txBox="1">
            <a:spLocks/>
          </p:cNvSpPr>
          <p:nvPr userDrawn="1"/>
        </p:nvSpPr>
        <p:spPr>
          <a:xfrm>
            <a:off x="6375297" y="1244094"/>
            <a:ext cx="1951483" cy="1948987"/>
          </a:xfrm>
          <a:prstGeom prst="ellipse">
            <a:avLst/>
          </a:prstGeom>
          <a:solidFill>
            <a:srgbClr val="BD5C17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BD5C1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Equity Research Sales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D8DC7537-CCED-49CA-9FBD-593B186E575A}"/>
              </a:ext>
            </a:extLst>
          </p:cNvPr>
          <p:cNvSpPr txBox="1">
            <a:spLocks/>
          </p:cNvSpPr>
          <p:nvPr userDrawn="1"/>
        </p:nvSpPr>
        <p:spPr>
          <a:xfrm>
            <a:off x="8011263" y="1244093"/>
            <a:ext cx="1951483" cy="1948987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Head of Marketing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1FDA4B45-E228-44DC-9748-B7EDB5A2B8B7}"/>
              </a:ext>
            </a:extLst>
          </p:cNvPr>
          <p:cNvSpPr txBox="1">
            <a:spLocks/>
          </p:cNvSpPr>
          <p:nvPr userDrawn="1"/>
        </p:nvSpPr>
        <p:spPr>
          <a:xfrm>
            <a:off x="1843167" y="4009333"/>
            <a:ext cx="1827074" cy="1824736"/>
          </a:xfrm>
          <a:prstGeom prst="ellipse">
            <a:avLst/>
          </a:prstGeom>
          <a:solidFill>
            <a:srgbClr val="BD5C17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2" b="1" i="0" u="none" strike="noStrike" kern="1200" cap="none" spc="0" normalizeH="0" baseline="0" noProof="0">
                <a:ln>
                  <a:noFill/>
                </a:ln>
                <a:solidFill>
                  <a:srgbClr val="BD5C1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Risk &amp; Compliance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050CA8F-8F2D-4CC7-83F9-8F7DD000CD4E}"/>
              </a:ext>
            </a:extLst>
          </p:cNvPr>
          <p:cNvSpPr txBox="1">
            <a:spLocks/>
          </p:cNvSpPr>
          <p:nvPr userDrawn="1"/>
        </p:nvSpPr>
        <p:spPr>
          <a:xfrm>
            <a:off x="3479137" y="4009332"/>
            <a:ext cx="1827074" cy="1824736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Lead for ECM &amp; DCM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BCEEC84-FC76-4101-991E-F0CE0017BC1E}"/>
              </a:ext>
            </a:extLst>
          </p:cNvPr>
          <p:cNvSpPr txBox="1">
            <a:spLocks/>
          </p:cNvSpPr>
          <p:nvPr userDrawn="1"/>
        </p:nvSpPr>
        <p:spPr>
          <a:xfrm>
            <a:off x="5059441" y="3976120"/>
            <a:ext cx="1827074" cy="1824736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D3821B90-028F-409F-AF98-A448E11B845A}"/>
              </a:ext>
            </a:extLst>
          </p:cNvPr>
          <p:cNvSpPr txBox="1">
            <a:spLocks/>
          </p:cNvSpPr>
          <p:nvPr userDrawn="1"/>
        </p:nvSpPr>
        <p:spPr>
          <a:xfrm>
            <a:off x="6639748" y="3976119"/>
            <a:ext cx="1827074" cy="1824736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Economist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D1D9C179-97C2-481C-BD4E-1F77970A7562}"/>
              </a:ext>
            </a:extLst>
          </p:cNvPr>
          <p:cNvSpPr txBox="1">
            <a:spLocks/>
          </p:cNvSpPr>
          <p:nvPr userDrawn="1"/>
        </p:nvSpPr>
        <p:spPr>
          <a:xfrm>
            <a:off x="8275718" y="3976119"/>
            <a:ext cx="1827074" cy="1824736"/>
          </a:xfrm>
          <a:prstGeom prst="ellipse">
            <a:avLst/>
          </a:prstGeom>
          <a:solidFill>
            <a:srgbClr val="BD5C17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BD5C1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Head of HR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82D3497-9405-4B1A-9B00-532B8077CC01}"/>
              </a:ext>
            </a:extLst>
          </p:cNvPr>
          <p:cNvSpPr txBox="1">
            <a:spLocks/>
          </p:cNvSpPr>
          <p:nvPr userDrawn="1"/>
        </p:nvSpPr>
        <p:spPr>
          <a:xfrm>
            <a:off x="7435965" y="2593499"/>
            <a:ext cx="1951483" cy="1948987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Senior Client Operations Manager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FCB1B4-AA84-4CCE-B683-FC9729918316}"/>
              </a:ext>
            </a:extLst>
          </p:cNvPr>
          <p:cNvSpPr txBox="1">
            <a:spLocks/>
          </p:cNvSpPr>
          <p:nvPr userDrawn="1"/>
        </p:nvSpPr>
        <p:spPr>
          <a:xfrm>
            <a:off x="3214680" y="1277305"/>
            <a:ext cx="1951483" cy="1948987"/>
          </a:xfrm>
          <a:prstGeom prst="ellipse">
            <a:avLst/>
          </a:prstGeom>
          <a:solidFill>
            <a:srgbClr val="238680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23868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General Counsel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04005528-D2DE-4ABC-9AD2-F6CF6315A4CD}"/>
              </a:ext>
            </a:extLst>
          </p:cNvPr>
          <p:cNvSpPr txBox="1">
            <a:spLocks/>
          </p:cNvSpPr>
          <p:nvPr userDrawn="1"/>
        </p:nvSpPr>
        <p:spPr>
          <a:xfrm>
            <a:off x="2639384" y="2626711"/>
            <a:ext cx="1951483" cy="1948987"/>
          </a:xfrm>
          <a:prstGeom prst="ellipse">
            <a:avLst/>
          </a:prstGeom>
          <a:solidFill>
            <a:srgbClr val="E3455F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E3455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Principal Consultant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9AC01B9C-9845-48A1-A3B3-1631E018F9BB}"/>
              </a:ext>
            </a:extLst>
          </p:cNvPr>
          <p:cNvSpPr txBox="1">
            <a:spLocks/>
          </p:cNvSpPr>
          <p:nvPr userDrawn="1"/>
        </p:nvSpPr>
        <p:spPr>
          <a:xfrm>
            <a:off x="4275350" y="2626710"/>
            <a:ext cx="1951483" cy="1948987"/>
          </a:xfrm>
          <a:prstGeom prst="ellipse">
            <a:avLst/>
          </a:prstGeom>
          <a:solidFill>
            <a:srgbClr val="BD5C17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BD5C1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Investment Consultant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A35F5AA5-B908-4A79-83A2-EC9965744C3B}"/>
              </a:ext>
            </a:extLst>
          </p:cNvPr>
          <p:cNvSpPr txBox="1">
            <a:spLocks/>
          </p:cNvSpPr>
          <p:nvPr userDrawn="1"/>
        </p:nvSpPr>
        <p:spPr>
          <a:xfrm>
            <a:off x="5855658" y="2593500"/>
            <a:ext cx="1951483" cy="1948987"/>
          </a:xfrm>
          <a:prstGeom prst="ellipse">
            <a:avLst/>
          </a:prstGeom>
          <a:solidFill>
            <a:srgbClr val="3A2E53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i="0" kern="120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75" rtl="0" eaLnBrk="1" fontAlgn="auto" latinLnBrk="0" hangingPunct="1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rgbClr val="E3455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3A2E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 Manager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54C2A5C-B35A-4928-BB37-0659EF42F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2" y="182565"/>
            <a:ext cx="9984546" cy="1276350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940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1" name="Picture 10" descr="Teams&#10;&#10;Description automatically generated">
            <a:extLst>
              <a:ext uri="{FF2B5EF4-FFF2-40B4-BE49-F238E27FC236}">
                <a16:creationId xmlns:a16="http://schemas.microsoft.com/office/drawing/2014/main" id="{23C263E8-2FEA-4B47-8073-E617C7E62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5086907" y="1074962"/>
            <a:ext cx="1333972" cy="54661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61B8502-D19B-4CE0-9BBB-5465C76EE564}"/>
              </a:ext>
            </a:extLst>
          </p:cNvPr>
          <p:cNvSpPr txBox="1">
            <a:spLocks/>
          </p:cNvSpPr>
          <p:nvPr userDrawn="1"/>
        </p:nvSpPr>
        <p:spPr>
          <a:xfrm>
            <a:off x="5086908" y="-44864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/>
          </a:p>
        </p:txBody>
      </p:sp>
      <p:pic>
        <p:nvPicPr>
          <p:cNvPr id="22" name="Picture 21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7F549C4F-8316-408B-A362-8D782B14A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5300"/>
          <a:stretch/>
        </p:blipFill>
        <p:spPr>
          <a:xfrm>
            <a:off x="0" y="1"/>
            <a:ext cx="4687733" cy="733434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D9382D-7BC1-46C5-AE89-F9D46599C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967" y="182565"/>
            <a:ext cx="5842782" cy="1276350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44CCE9-8CB5-4664-8108-8DCF79C43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9895" y="1992656"/>
            <a:ext cx="5064370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780F95-04F8-453C-ADFF-B64C935F23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9895" y="3608255"/>
            <a:ext cx="5064370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A5C00E3-5EED-4B97-8410-1B9963BD47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9895" y="5141474"/>
            <a:ext cx="5064370" cy="4127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003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1" name="Picture 10" descr="Teams&#10;&#10;Description automatically generated">
            <a:extLst>
              <a:ext uri="{FF2B5EF4-FFF2-40B4-BE49-F238E27FC236}">
                <a16:creationId xmlns:a16="http://schemas.microsoft.com/office/drawing/2014/main" id="{23C263E8-2FEA-4B47-8073-E617C7E62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r="39962"/>
          <a:stretch/>
        </p:blipFill>
        <p:spPr>
          <a:xfrm>
            <a:off x="5086907" y="1074962"/>
            <a:ext cx="1333972" cy="5466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EE089-1A89-43CC-BF1C-EA736B62752B}"/>
              </a:ext>
            </a:extLst>
          </p:cNvPr>
          <p:cNvSpPr txBox="1"/>
          <p:nvPr userDrawn="1"/>
        </p:nvSpPr>
        <p:spPr>
          <a:xfrm>
            <a:off x="6420877" y="1961967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Innovative thinking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36C3E-651B-4A28-ABF6-B468662A72B1}"/>
              </a:ext>
            </a:extLst>
          </p:cNvPr>
          <p:cNvSpPr txBox="1"/>
          <p:nvPr userDrawn="1"/>
        </p:nvSpPr>
        <p:spPr>
          <a:xfrm>
            <a:off x="6420877" y="3546422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Creative solutions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C7435-FB74-47D1-8948-615B81EE862F}"/>
              </a:ext>
            </a:extLst>
          </p:cNvPr>
          <p:cNvSpPr txBox="1"/>
          <p:nvPr userDrawn="1"/>
        </p:nvSpPr>
        <p:spPr>
          <a:xfrm>
            <a:off x="6420875" y="5130878"/>
            <a:ext cx="5246702" cy="5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>
                <a:solidFill>
                  <a:schemeClr val="accent1"/>
                </a:solidFill>
              </a:rPr>
              <a:t>Collaborative working</a:t>
            </a:r>
            <a:endParaRPr lang="en-GB" sz="2798">
              <a:solidFill>
                <a:schemeClr val="accent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1B8502-D19B-4CE0-9BBB-5465C76EE564}"/>
              </a:ext>
            </a:extLst>
          </p:cNvPr>
          <p:cNvSpPr txBox="1">
            <a:spLocks/>
          </p:cNvSpPr>
          <p:nvPr userDrawn="1"/>
        </p:nvSpPr>
        <p:spPr>
          <a:xfrm>
            <a:off x="5086908" y="-44864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How to make change?</a:t>
            </a:r>
            <a:endParaRPr lang="en-GB" sz="4000"/>
          </a:p>
        </p:txBody>
      </p:sp>
      <p:pic>
        <p:nvPicPr>
          <p:cNvPr id="22" name="Picture 21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7F549C4F-8316-408B-A362-8D782B14A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5300"/>
          <a:stretch/>
        </p:blipFill>
        <p:spPr>
          <a:xfrm>
            <a:off x="0" y="1"/>
            <a:ext cx="4687733" cy="73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4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13ED12-E48C-41DF-8560-879B6A8D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A0617E-B8B3-4E2B-BE7A-1951CD0A33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53712269"/>
              </p:ext>
            </p:extLst>
          </p:nvPr>
        </p:nvGraphicFramePr>
        <p:xfrm>
          <a:off x="2457378" y="1238336"/>
          <a:ext cx="8527694" cy="545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CF04FABF-D5EF-4391-869D-16972DA5A5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1296" y="4820581"/>
            <a:ext cx="2162734" cy="21153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5E73D7D-DFCF-414F-94EA-6860DCE8C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291"/>
          <a:stretch/>
        </p:blipFill>
        <p:spPr>
          <a:xfrm>
            <a:off x="7610460" y="5468646"/>
            <a:ext cx="4871865" cy="138935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3D27EA2-55F3-4B85-A53F-AA715D1D1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981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9EA9-36FA-4ED3-BCF4-A6D2D2B0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350DC-6AF4-44A8-BE8A-D167159F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17E02-76E3-46C4-B82F-03D40E7B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575A8-31A9-438B-B66B-3146E9D7C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B496A-5D52-49C7-927C-8A9260DEA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3F6EC-5D5F-47EC-89C5-7969EF20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506FF-A1D1-4FFE-9908-DD87B66C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7133-FFD8-4A83-917C-37EC521A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731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CAD157F-A172-41C7-8C2B-0C7B0A84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5636" y="6065931"/>
            <a:ext cx="1957621" cy="86041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17EAA2-227B-43D3-AA81-5BDA62AD9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977" y="5385169"/>
            <a:ext cx="1558731" cy="152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B761D-BF5A-479E-9029-D5FEEFDB3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82730" y="671884"/>
            <a:ext cx="5101723" cy="510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A642-4D15-42ED-A346-8B65875F9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593455" y="4348759"/>
            <a:ext cx="2220044" cy="222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90494-1DBD-412B-9019-518967734A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54" y="2680515"/>
            <a:ext cx="2270848" cy="24177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D52993-FE36-457E-8560-085E6F4C6987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Returners at a glance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3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4EF90E-6349-4231-8414-02247E0BDC11}"/>
              </a:ext>
            </a:extLst>
          </p:cNvPr>
          <p:cNvSpPr txBox="1"/>
          <p:nvPr userDrawn="1"/>
        </p:nvSpPr>
        <p:spPr>
          <a:xfrm>
            <a:off x="1537153" y="2791211"/>
            <a:ext cx="340042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/>
              <a:t>Candidate Experience</a:t>
            </a:r>
            <a:endParaRPr lang="en-GB" sz="1799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F4FD7-7E4E-4D2B-BF65-DF6A81395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3" y="1153877"/>
            <a:ext cx="5498412" cy="455025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A2CEB11-664D-49C0-92E8-1648AE682F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2191" y="3160543"/>
            <a:ext cx="3886910" cy="23866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32F9E9-E677-4684-BE2A-127978FE7DEB}"/>
              </a:ext>
            </a:extLst>
          </p:cNvPr>
          <p:cNvSpPr txBox="1">
            <a:spLocks/>
          </p:cNvSpPr>
          <p:nvPr userDrawn="1"/>
        </p:nvSpPr>
        <p:spPr>
          <a:xfrm>
            <a:off x="331366" y="-484151"/>
            <a:ext cx="8226709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Returners at a glance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9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7EEE21-099B-4D8F-B682-58B71E45DE42}"/>
              </a:ext>
            </a:extLst>
          </p:cNvPr>
          <p:cNvGrpSpPr/>
          <p:nvPr userDrawn="1"/>
        </p:nvGrpSpPr>
        <p:grpSpPr>
          <a:xfrm>
            <a:off x="613618" y="1690375"/>
            <a:ext cx="1367124" cy="1367124"/>
            <a:chOff x="617970" y="1700808"/>
            <a:chExt cx="1367124" cy="13671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E85C68-3B28-467D-AAFE-D8C91EC150A9}"/>
                </a:ext>
              </a:extLst>
            </p:cNvPr>
            <p:cNvSpPr/>
            <p:nvPr/>
          </p:nvSpPr>
          <p:spPr>
            <a:xfrm>
              <a:off x="617970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2CCE38-28E2-4094-8762-5F43D3FC5D43}"/>
                </a:ext>
              </a:extLst>
            </p:cNvPr>
            <p:cNvSpPr txBox="1"/>
            <p:nvPr/>
          </p:nvSpPr>
          <p:spPr>
            <a:xfrm>
              <a:off x="1015497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7EFBB9-1F89-4479-BF13-7ABC8D34897C}"/>
              </a:ext>
            </a:extLst>
          </p:cNvPr>
          <p:cNvGrpSpPr/>
          <p:nvPr userDrawn="1"/>
        </p:nvGrpSpPr>
        <p:grpSpPr>
          <a:xfrm>
            <a:off x="2868015" y="1690375"/>
            <a:ext cx="1367124" cy="1367124"/>
            <a:chOff x="2756072" y="1700808"/>
            <a:chExt cx="1367124" cy="13671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22A546-CF4F-4E52-97D1-3C33AF1EDED4}"/>
                </a:ext>
              </a:extLst>
            </p:cNvPr>
            <p:cNvSpPr/>
            <p:nvPr/>
          </p:nvSpPr>
          <p:spPr>
            <a:xfrm>
              <a:off x="2756072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4D0E33-E164-4A71-A4E9-A96BAE28D42C}"/>
                </a:ext>
              </a:extLst>
            </p:cNvPr>
            <p:cNvSpPr txBox="1"/>
            <p:nvPr/>
          </p:nvSpPr>
          <p:spPr>
            <a:xfrm>
              <a:off x="3153599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D62B69-BB67-406B-8737-4836588FA77B}"/>
              </a:ext>
            </a:extLst>
          </p:cNvPr>
          <p:cNvGrpSpPr/>
          <p:nvPr userDrawn="1"/>
        </p:nvGrpSpPr>
        <p:grpSpPr>
          <a:xfrm>
            <a:off x="5122413" y="1690375"/>
            <a:ext cx="1367124" cy="1367124"/>
            <a:chOff x="4894378" y="1700808"/>
            <a:chExt cx="1367124" cy="136712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FB419C-1110-46C0-94E5-2A34DB5779B5}"/>
                </a:ext>
              </a:extLst>
            </p:cNvPr>
            <p:cNvSpPr/>
            <p:nvPr/>
          </p:nvSpPr>
          <p:spPr>
            <a:xfrm>
              <a:off x="4894378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81BF82-F287-477E-8F58-459292C69FE2}"/>
                </a:ext>
              </a:extLst>
            </p:cNvPr>
            <p:cNvSpPr txBox="1"/>
            <p:nvPr/>
          </p:nvSpPr>
          <p:spPr>
            <a:xfrm>
              <a:off x="5291905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F0E211-DE56-4B29-8C5A-E2F392C8B3BE}"/>
              </a:ext>
            </a:extLst>
          </p:cNvPr>
          <p:cNvGrpSpPr/>
          <p:nvPr userDrawn="1"/>
        </p:nvGrpSpPr>
        <p:grpSpPr>
          <a:xfrm>
            <a:off x="7376810" y="1690375"/>
            <a:ext cx="1367124" cy="1367124"/>
            <a:chOff x="7054916" y="1700808"/>
            <a:chExt cx="1367124" cy="136712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51F4A5-B563-4208-98C4-93B323EEDA10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2E6D74-AF2E-4093-84B8-17D7646C6504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4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C7C2A7B3-0C58-41F7-86F5-05D9E1F79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Objectives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394F83-AFFC-4EC3-A4D8-0AB9814E2E07}"/>
              </a:ext>
            </a:extLst>
          </p:cNvPr>
          <p:cNvGrpSpPr/>
          <p:nvPr userDrawn="1"/>
        </p:nvGrpSpPr>
        <p:grpSpPr>
          <a:xfrm>
            <a:off x="9631208" y="1744824"/>
            <a:ext cx="1367124" cy="1367124"/>
            <a:chOff x="7054916" y="1700808"/>
            <a:chExt cx="1367124" cy="136712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40C238C-3BD0-4F20-A829-51E4619CE0D6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517F5-66CF-4373-B45E-4DC97C72E019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5</a:t>
              </a: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C48427-B83D-48AB-B28A-B653397A5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189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Understand the current landscape of recruitment 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AF4C9363-BD98-4BF7-ABE9-CF99141990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45" y="3618923"/>
            <a:ext cx="1522412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Appreciate how to make change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CA9DC5AB-84E9-42F4-9F96-EEB2FEF477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6927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Strategies to </a:t>
            </a:r>
            <a:r>
              <a:rPr lang="en-US" err="1"/>
              <a:t>realise</a:t>
            </a:r>
            <a:r>
              <a:rPr lang="en-US"/>
              <a:t> the change you wish to make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52DE796E-ACB0-4067-B67D-4F1A2BF1A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29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Networking for Success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6F3EA813-0019-4F4E-BFCB-1CEACDF277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42332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Case study - Macquarie</a:t>
            </a:r>
          </a:p>
        </p:txBody>
      </p:sp>
    </p:spTree>
    <p:extLst>
      <p:ext uri="{BB962C8B-B14F-4D97-AF65-F5344CB8AC3E}">
        <p14:creationId xmlns:p14="http://schemas.microsoft.com/office/powerpoint/2010/main" val="275236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7EEE21-099B-4D8F-B682-58B71E45DE42}"/>
              </a:ext>
            </a:extLst>
          </p:cNvPr>
          <p:cNvGrpSpPr/>
          <p:nvPr userDrawn="1"/>
        </p:nvGrpSpPr>
        <p:grpSpPr>
          <a:xfrm>
            <a:off x="651840" y="1690373"/>
            <a:ext cx="1721781" cy="3979310"/>
            <a:chOff x="617970" y="1700808"/>
            <a:chExt cx="1721781" cy="3979310"/>
          </a:xfrm>
        </p:grpSpPr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29D83CDA-7E0A-44B8-8816-F60E21D2E82E}"/>
                </a:ext>
              </a:extLst>
            </p:cNvPr>
            <p:cNvSpPr txBox="1">
              <a:spLocks/>
            </p:cNvSpPr>
            <p:nvPr/>
          </p:nvSpPr>
          <p:spPr>
            <a:xfrm>
              <a:off x="733590" y="3140968"/>
              <a:ext cx="1606161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Appreciate how to make change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E85C68-3B28-467D-AAFE-D8C91EC150A9}"/>
                </a:ext>
              </a:extLst>
            </p:cNvPr>
            <p:cNvSpPr/>
            <p:nvPr/>
          </p:nvSpPr>
          <p:spPr>
            <a:xfrm>
              <a:off x="617970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2CCE38-28E2-4094-8762-5F43D3FC5D43}"/>
                </a:ext>
              </a:extLst>
            </p:cNvPr>
            <p:cNvSpPr txBox="1"/>
            <p:nvPr/>
          </p:nvSpPr>
          <p:spPr>
            <a:xfrm>
              <a:off x="1015497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7EFBB9-1F89-4479-BF13-7ABC8D34897C}"/>
              </a:ext>
            </a:extLst>
          </p:cNvPr>
          <p:cNvGrpSpPr/>
          <p:nvPr userDrawn="1"/>
        </p:nvGrpSpPr>
        <p:grpSpPr>
          <a:xfrm>
            <a:off x="2789941" y="1690373"/>
            <a:ext cx="1831634" cy="3979310"/>
            <a:chOff x="2756072" y="1700808"/>
            <a:chExt cx="1831634" cy="397931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22A546-CF4F-4E52-97D1-3C33AF1EDED4}"/>
                </a:ext>
              </a:extLst>
            </p:cNvPr>
            <p:cNvSpPr/>
            <p:nvPr/>
          </p:nvSpPr>
          <p:spPr>
            <a:xfrm>
              <a:off x="2756072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4D0E33-E164-4A71-A4E9-A96BAE28D42C}"/>
                </a:ext>
              </a:extLst>
            </p:cNvPr>
            <p:cNvSpPr txBox="1"/>
            <p:nvPr/>
          </p:nvSpPr>
          <p:spPr>
            <a:xfrm>
              <a:off x="3153599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2</a:t>
              </a:r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9574CA51-DD16-495D-8D44-C308D646F9B6}"/>
                </a:ext>
              </a:extLst>
            </p:cNvPr>
            <p:cNvSpPr txBox="1">
              <a:spLocks/>
            </p:cNvSpPr>
            <p:nvPr/>
          </p:nvSpPr>
          <p:spPr>
            <a:xfrm>
              <a:off x="2873707" y="3140968"/>
              <a:ext cx="1713999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Understand the current landscape of recruitment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D62B69-BB67-406B-8737-4836588FA77B}"/>
              </a:ext>
            </a:extLst>
          </p:cNvPr>
          <p:cNvGrpSpPr/>
          <p:nvPr userDrawn="1"/>
        </p:nvGrpSpPr>
        <p:grpSpPr>
          <a:xfrm>
            <a:off x="4928249" y="1690373"/>
            <a:ext cx="1621540" cy="3979310"/>
            <a:chOff x="4894378" y="1700808"/>
            <a:chExt cx="1621540" cy="39793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FB419C-1110-46C0-94E5-2A34DB5779B5}"/>
                </a:ext>
              </a:extLst>
            </p:cNvPr>
            <p:cNvSpPr/>
            <p:nvPr/>
          </p:nvSpPr>
          <p:spPr>
            <a:xfrm>
              <a:off x="4894378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81BF82-F287-477E-8F58-459292C69FE2}"/>
                </a:ext>
              </a:extLst>
            </p:cNvPr>
            <p:cNvSpPr txBox="1"/>
            <p:nvPr/>
          </p:nvSpPr>
          <p:spPr>
            <a:xfrm>
              <a:off x="5291905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3</a:t>
              </a:r>
            </a:p>
          </p:txBody>
        </p:sp>
        <p:sp>
          <p:nvSpPr>
            <p:cNvPr id="20" name="Content Placeholder 1">
              <a:extLst>
                <a:ext uri="{FF2B5EF4-FFF2-40B4-BE49-F238E27FC236}">
                  <a16:creationId xmlns:a16="http://schemas.microsoft.com/office/drawing/2014/main" id="{5FC09F24-3A73-404F-B8F8-4A35C19DACAD}"/>
                </a:ext>
              </a:extLst>
            </p:cNvPr>
            <p:cNvSpPr txBox="1">
              <a:spLocks/>
            </p:cNvSpPr>
            <p:nvPr/>
          </p:nvSpPr>
          <p:spPr>
            <a:xfrm>
              <a:off x="5012014" y="3140968"/>
              <a:ext cx="1503904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S</a:t>
              </a: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strategies to realise the change you wish to make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F0E211-DE56-4B29-8C5A-E2F392C8B3BE}"/>
              </a:ext>
            </a:extLst>
          </p:cNvPr>
          <p:cNvGrpSpPr/>
          <p:nvPr userDrawn="1"/>
        </p:nvGrpSpPr>
        <p:grpSpPr>
          <a:xfrm>
            <a:off x="7088786" y="1690373"/>
            <a:ext cx="1837564" cy="3979310"/>
            <a:chOff x="7054916" y="1700808"/>
            <a:chExt cx="1837564" cy="39793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51F4A5-B563-4208-98C4-93B323EEDA10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2E6D74-AF2E-4093-84B8-17D7646C6504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4</a:t>
              </a:r>
            </a:p>
          </p:txBody>
        </p:sp>
        <p:sp>
          <p:nvSpPr>
            <p:cNvPr id="24" name="Content Placeholder 1">
              <a:extLst>
                <a:ext uri="{FF2B5EF4-FFF2-40B4-BE49-F238E27FC236}">
                  <a16:creationId xmlns:a16="http://schemas.microsoft.com/office/drawing/2014/main" id="{100E8D84-C05C-4090-9154-2D6D8FAB01F1}"/>
                </a:ext>
              </a:extLst>
            </p:cNvPr>
            <p:cNvSpPr txBox="1">
              <a:spLocks/>
            </p:cNvSpPr>
            <p:nvPr/>
          </p:nvSpPr>
          <p:spPr>
            <a:xfrm>
              <a:off x="7172552" y="3140968"/>
              <a:ext cx="1719928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Networking for success</a:t>
              </a:r>
            </a:p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251D3D"/>
                </a:solidFill>
                <a:effectLst/>
                <a:uLnTx/>
                <a:uFillTx/>
                <a:latin typeface="Tiempos Headline Black" panose="02020A03060303060403" pitchFamily="18" charset="77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C7C2A7B3-0C58-41F7-86F5-05D9E1F79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Objectives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394F83-AFFC-4EC3-A4D8-0AB9814E2E07}"/>
              </a:ext>
            </a:extLst>
          </p:cNvPr>
          <p:cNvGrpSpPr/>
          <p:nvPr userDrawn="1"/>
        </p:nvGrpSpPr>
        <p:grpSpPr>
          <a:xfrm>
            <a:off x="9415310" y="1690373"/>
            <a:ext cx="1837564" cy="3979310"/>
            <a:chOff x="7054916" y="1700808"/>
            <a:chExt cx="1837564" cy="397931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40C238C-3BD0-4F20-A829-51E4619CE0D6}"/>
                </a:ext>
              </a:extLst>
            </p:cNvPr>
            <p:cNvSpPr/>
            <p:nvPr/>
          </p:nvSpPr>
          <p:spPr>
            <a:xfrm>
              <a:off x="7054916" y="1700808"/>
              <a:ext cx="1367124" cy="1367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517F5-66CF-4373-B45E-4DC97C72E019}"/>
                </a:ext>
              </a:extLst>
            </p:cNvPr>
            <p:cNvSpPr txBox="1"/>
            <p:nvPr/>
          </p:nvSpPr>
          <p:spPr>
            <a:xfrm>
              <a:off x="7389222" y="1854595"/>
              <a:ext cx="5821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5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empos Headline Black" panose="02020A03060303060403" pitchFamily="18" charset="77"/>
                  <a:ea typeface="Tiempos Headline Black" charset="0"/>
                  <a:cs typeface="Times" panose="02020603050405020304" pitchFamily="18" charset="0"/>
                </a:rPr>
                <a:t>5</a:t>
              </a:r>
            </a:p>
          </p:txBody>
        </p:sp>
        <p:sp>
          <p:nvSpPr>
            <p:cNvPr id="29" name="Content Placeholder 1">
              <a:extLst>
                <a:ext uri="{FF2B5EF4-FFF2-40B4-BE49-F238E27FC236}">
                  <a16:creationId xmlns:a16="http://schemas.microsoft.com/office/drawing/2014/main" id="{350BB98A-3FA2-4A4D-BDA6-8B8146E5D5E4}"/>
                </a:ext>
              </a:extLst>
            </p:cNvPr>
            <p:cNvSpPr txBox="1">
              <a:spLocks/>
            </p:cNvSpPr>
            <p:nvPr/>
          </p:nvSpPr>
          <p:spPr>
            <a:xfrm>
              <a:off x="7172552" y="3140968"/>
              <a:ext cx="1719928" cy="25391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799">
                  <a:solidFill>
                    <a:schemeClr val="bg1"/>
                  </a:solidFill>
                  <a:latin typeface="Tiempos Headline Black" panose="02020A03060303060403" pitchFamily="18" charset="77"/>
                  <a:cs typeface="Arial" panose="020B0604020202020204" pitchFamily="34" charset="0"/>
                </a:rPr>
                <a:t>Case study example from Macquarie</a:t>
              </a:r>
            </a:p>
            <a:p>
              <a:pPr marL="0" marR="0" lvl="0" indent="0" algn="l" defTabSz="91447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251D3D"/>
                </a:solidFill>
                <a:effectLst/>
                <a:uLnTx/>
                <a:uFillTx/>
                <a:latin typeface="Tiempos Headline Black" panose="02020A03060303060403" pitchFamily="18" charset="77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59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39609F-5590-4D57-A8BA-A1756CB4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591" y="7102006"/>
            <a:ext cx="2743200" cy="365125"/>
          </a:xfrm>
        </p:spPr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4DFC3C-2772-4700-B220-339D5CB2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1992" y="7102006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45E650-C2AA-43E7-A25A-5AB6455D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991" y="7102006"/>
            <a:ext cx="2743200" cy="365125"/>
          </a:xfrm>
        </p:spPr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A8E13-DB9F-4B3C-84A8-16710D9A7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048" y="4454914"/>
            <a:ext cx="8778092" cy="1441184"/>
          </a:xfrm>
        </p:spPr>
        <p:txBody>
          <a:bodyPr/>
          <a:lstStyle>
            <a:lvl1pPr marL="0" indent="0">
              <a:buNone/>
              <a:defRPr sz="5403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D9DAFBF-A200-43FF-AEA4-1F4D365E0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886" y="5986648"/>
            <a:ext cx="8731250" cy="449263"/>
          </a:xfrm>
        </p:spPr>
        <p:txBody>
          <a:bodyPr/>
          <a:lstStyle>
            <a:lvl1pPr marL="0" indent="0" algn="l">
              <a:buNone/>
              <a:defRPr sz="1799"/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76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96E-2330-475C-BB7E-E79D5F53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D8B32-709C-4B79-9049-7990843F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2"/>
            </a:lvl1pPr>
            <a:lvl2pPr marL="457238" indent="0" algn="ctr">
              <a:buNone/>
              <a:defRPr sz="2002"/>
            </a:lvl2pPr>
            <a:lvl3pPr marL="914475" indent="0" algn="ctr">
              <a:buNone/>
              <a:defRPr sz="1799"/>
            </a:lvl3pPr>
            <a:lvl4pPr marL="1371713" indent="0" algn="ctr">
              <a:buNone/>
              <a:defRPr sz="1602"/>
            </a:lvl4pPr>
            <a:lvl5pPr marL="1828956" indent="0" algn="ctr">
              <a:buNone/>
              <a:defRPr sz="1602"/>
            </a:lvl5pPr>
            <a:lvl6pPr marL="2286194" indent="0" algn="ctr">
              <a:buNone/>
              <a:defRPr sz="1602"/>
            </a:lvl6pPr>
            <a:lvl7pPr marL="2743432" indent="0" algn="ctr">
              <a:buNone/>
              <a:defRPr sz="1602"/>
            </a:lvl7pPr>
            <a:lvl8pPr marL="3200669" indent="0" algn="ctr">
              <a:buNone/>
              <a:defRPr sz="1602"/>
            </a:lvl8pPr>
            <a:lvl9pPr marL="3657907" indent="0" algn="ctr">
              <a:buNone/>
              <a:defRPr sz="1602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AC56F-7235-4F79-A7F8-E54CCE70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E3DC5-60EA-40BA-AB9F-31917011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49FC4-5387-4999-9DD4-7D58F8DE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310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749C-3E34-4135-B938-5E23EB9B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EF270-EDDD-4DE5-84DE-39715B93B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3655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0D9E4-AD81-4337-AB02-82B1B1C4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BCD5-5F03-435E-8CFB-54A6E5C4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B659-64F8-431B-A4A2-F464A07E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900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D2E3-3CC2-414E-967D-9113EA4E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A9B55-77DF-4719-B197-8BE2EA22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238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4475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713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4pPr>
            <a:lvl5pPr marL="182895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5pPr>
            <a:lvl6pPr marL="2286194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7pPr>
            <a:lvl8pPr marL="3200669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8pPr>
            <a:lvl9pPr marL="3657907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2C481-7044-45E4-BD47-817CA63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DF26B-5FEB-47AE-9E42-549E619F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B804A-1DD7-4B86-B85E-377292C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528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69BB-83D1-4935-8814-15E764C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F79AD-2FDF-426A-848C-E412A1702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FD9AD-15FB-468C-9BC9-374018EC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892D0-15AF-47B7-8FC7-84BBB2C5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B8C9A-D5B2-4AD7-AAAA-676A3F12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581A5-9D99-478B-A501-1B721216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98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9EA9-36FA-4ED3-BCF4-A6D2D2B0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350DC-6AF4-44A8-BE8A-D167159F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17E02-76E3-46C4-B82F-03D40E7B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575A8-31A9-438B-B66B-3146E9D7C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B496A-5D52-49C7-927C-8A9260DEA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3F6EC-5D5F-47EC-89C5-7969EF20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506FF-A1D1-4FFE-9908-DD87B66C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7133-FFD8-4A83-917C-37EC521A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67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B0F-E3EB-4770-81B0-51373DA1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81AC2-EB22-4D65-94C4-41254047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82F3C-2688-4AA7-A448-C558F8AA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5305-E19C-4276-AA4A-1BB17EBC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26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B0F-E3EB-4770-81B0-51373DA1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81AC2-EB22-4D65-94C4-41254047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82F3C-2688-4AA7-A448-C558F8AA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5305-E19C-4276-AA4A-1BB17EBC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242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1B26E-5DFB-42FC-8592-DF6AFB1A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7346F-38CF-44EF-A853-2AAF1D49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220AF-07A2-44DA-B9AF-5E54E095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060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3BB5-5F5F-4EB5-9C32-3811DAB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FA9DB-830C-4628-8BE9-AB2E9C03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3EBE9-B255-48C2-AC41-8BF604156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C5381-28B7-448A-8203-37ED4390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ADF8-068C-412B-A425-237FF0D2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B1E20-C875-4D47-AD1B-2E77885D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37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7A77-6AFC-42C6-A562-5735F29D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83A83-A2AC-4E66-9734-65C72912B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7238" indent="0">
              <a:buNone/>
              <a:defRPr sz="2798"/>
            </a:lvl2pPr>
            <a:lvl3pPr marL="914475" indent="0">
              <a:buNone/>
              <a:defRPr sz="2402"/>
            </a:lvl3pPr>
            <a:lvl4pPr marL="1371713" indent="0">
              <a:buNone/>
              <a:defRPr sz="2002"/>
            </a:lvl4pPr>
            <a:lvl5pPr marL="1828956" indent="0">
              <a:buNone/>
              <a:defRPr sz="2002"/>
            </a:lvl5pPr>
            <a:lvl6pPr marL="2286194" indent="0">
              <a:buNone/>
              <a:defRPr sz="2002"/>
            </a:lvl6pPr>
            <a:lvl7pPr marL="2743432" indent="0">
              <a:buNone/>
              <a:defRPr sz="2002"/>
            </a:lvl7pPr>
            <a:lvl8pPr marL="3200669" indent="0">
              <a:buNone/>
              <a:defRPr sz="2002"/>
            </a:lvl8pPr>
            <a:lvl9pPr marL="3657907" indent="0">
              <a:buNone/>
              <a:defRPr sz="2002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41A90-25AC-4644-B611-9A1766542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AFF21-08DF-4BE3-9A29-E5D33230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48294-90AC-4FA9-A7C7-E237D3F1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BBB0B-98FA-4C32-A171-91DF95F7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536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1814-7912-4340-848B-969658AE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766C0-DF2A-44C0-978A-65328C953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02881-8381-4F0E-BD4D-521DCF49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5267-AD21-4222-B6BE-021E6965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CC37-F8A8-4B0F-A440-0D419E07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966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BC826-3CA7-413A-8D39-0442B3B97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3AF70-5D56-457C-ABCE-2344B861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264A1-2C4A-4BA0-BAC1-B1601885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CD8A-2309-406D-8BA2-14DCCDF4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CF7E4-AFCA-4781-AB36-7DCBD7A4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91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6F6D9-9942-244A-9A13-2C3037ECB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804" y="6062633"/>
            <a:ext cx="10439401" cy="393700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1202" b="1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4" y="1548002"/>
            <a:ext cx="8193436" cy="42066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99" baseline="0"/>
            </a:lvl1pPr>
            <a:lvl2pPr marL="457238" indent="0">
              <a:buFontTx/>
              <a:buNone/>
              <a:defRPr sz="1399"/>
            </a:lvl2pPr>
            <a:lvl3pPr marL="914475" indent="0">
              <a:buFontTx/>
              <a:buNone/>
              <a:defRPr sz="1399"/>
            </a:lvl3pPr>
            <a:lvl4pPr marL="1371713" indent="0">
              <a:buFontTx/>
              <a:buNone/>
              <a:defRPr sz="1399"/>
            </a:lvl4pPr>
            <a:lvl5pPr marL="1828956" indent="0">
              <a:buFontTx/>
              <a:buNone/>
              <a:defRPr sz="1399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26B5A5-9A93-BF44-98DA-F2750DE0D347}"/>
              </a:ext>
            </a:extLst>
          </p:cNvPr>
          <p:cNvCxnSpPr/>
          <p:nvPr userDrawn="1"/>
        </p:nvCxnSpPr>
        <p:spPr>
          <a:xfrm>
            <a:off x="5638800" y="1103375"/>
            <a:ext cx="9144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98F88-02B6-594A-8578-4EF56578CF2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77353" y="1547813"/>
            <a:ext cx="2914649" cy="4514850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4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96E-2330-475C-BB7E-E79D5F53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D8B32-709C-4B79-9049-7990843F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2"/>
            </a:lvl1pPr>
            <a:lvl2pPr marL="457238" indent="0" algn="ctr">
              <a:buNone/>
              <a:defRPr sz="2002"/>
            </a:lvl2pPr>
            <a:lvl3pPr marL="914475" indent="0" algn="ctr">
              <a:buNone/>
              <a:defRPr sz="1799"/>
            </a:lvl3pPr>
            <a:lvl4pPr marL="1371713" indent="0" algn="ctr">
              <a:buNone/>
              <a:defRPr sz="1602"/>
            </a:lvl4pPr>
            <a:lvl5pPr marL="1828956" indent="0" algn="ctr">
              <a:buNone/>
              <a:defRPr sz="1602"/>
            </a:lvl5pPr>
            <a:lvl6pPr marL="2286194" indent="0" algn="ctr">
              <a:buNone/>
              <a:defRPr sz="1602"/>
            </a:lvl6pPr>
            <a:lvl7pPr marL="2743432" indent="0" algn="ctr">
              <a:buNone/>
              <a:defRPr sz="1602"/>
            </a:lvl7pPr>
            <a:lvl8pPr marL="3200669" indent="0" algn="ctr">
              <a:buNone/>
              <a:defRPr sz="1602"/>
            </a:lvl8pPr>
            <a:lvl9pPr marL="3657907" indent="0" algn="ctr">
              <a:buNone/>
              <a:defRPr sz="1602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49FC4-5387-4999-9DD4-7D58F8DE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2234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749C-3E34-4135-B938-5E23EB9B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EF270-EDDD-4DE5-84DE-39715B93B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3655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0D9E4-AD81-4337-AB02-82B1B1C4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BCD5-5F03-435E-8CFB-54A6E5C4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B659-64F8-431B-A4A2-F464A07E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686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D2E3-3CC2-414E-967D-9113EA4E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A9B55-77DF-4719-B197-8BE2EA22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238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4475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713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4pPr>
            <a:lvl5pPr marL="182895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5pPr>
            <a:lvl6pPr marL="2286194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7pPr>
            <a:lvl8pPr marL="3200669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8pPr>
            <a:lvl9pPr marL="3657907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2C481-7044-45E4-BD47-817CA63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DF26B-5FEB-47AE-9E42-549E619F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B804A-1DD7-4B86-B85E-377292C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34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1B26E-5DFB-42FC-8592-DF6AFB1A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7346F-38CF-44EF-A853-2AAF1D49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220AF-07A2-44DA-B9AF-5E54E095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598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69BB-83D1-4935-8814-15E764C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F79AD-2FDF-426A-848C-E412A1702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FD9AD-15FB-468C-9BC9-374018EC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892D0-15AF-47B7-8FC7-84BBB2C5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B8C9A-D5B2-4AD7-AAAA-676A3F12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581A5-9D99-478B-A501-1B721216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7757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9EA9-36FA-4ED3-BCF4-A6D2D2B0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350DC-6AF4-44A8-BE8A-D167159F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17E02-76E3-46C4-B82F-03D40E7B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575A8-31A9-438B-B66B-3146E9D7C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B496A-5D52-49C7-927C-8A9260DEA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3F6EC-5D5F-47EC-89C5-7969EF20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506FF-A1D1-4FFE-9908-DD87B66C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7133-FFD8-4A83-917C-37EC521A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B0F-E3EB-4770-81B0-51373DA1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81AC2-EB22-4D65-94C4-41254047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82F3C-2688-4AA7-A448-C558F8AA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5305-E19C-4276-AA4A-1BB17EBC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367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1B26E-5DFB-42FC-8592-DF6AFB1A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7346F-38CF-44EF-A853-2AAF1D49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220AF-07A2-44DA-B9AF-5E54E095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223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3BB5-5F5F-4EB5-9C32-3811DAB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FA9DB-830C-4628-8BE9-AB2E9C03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3EBE9-B255-48C2-AC41-8BF604156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C5381-28B7-448A-8203-37ED4390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ADF8-068C-412B-A425-237FF0D2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B1E20-C875-4D47-AD1B-2E77885D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362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7A77-6AFC-42C6-A562-5735F29D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83A83-A2AC-4E66-9734-65C72912B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7238" indent="0">
              <a:buNone/>
              <a:defRPr sz="2798"/>
            </a:lvl2pPr>
            <a:lvl3pPr marL="914475" indent="0">
              <a:buNone/>
              <a:defRPr sz="2402"/>
            </a:lvl3pPr>
            <a:lvl4pPr marL="1371713" indent="0">
              <a:buNone/>
              <a:defRPr sz="2002"/>
            </a:lvl4pPr>
            <a:lvl5pPr marL="1828956" indent="0">
              <a:buNone/>
              <a:defRPr sz="2002"/>
            </a:lvl5pPr>
            <a:lvl6pPr marL="2286194" indent="0">
              <a:buNone/>
              <a:defRPr sz="2002"/>
            </a:lvl6pPr>
            <a:lvl7pPr marL="2743432" indent="0">
              <a:buNone/>
              <a:defRPr sz="2002"/>
            </a:lvl7pPr>
            <a:lvl8pPr marL="3200669" indent="0">
              <a:buNone/>
              <a:defRPr sz="2002"/>
            </a:lvl8pPr>
            <a:lvl9pPr marL="3657907" indent="0">
              <a:buNone/>
              <a:defRPr sz="2002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41A90-25AC-4644-B611-9A1766542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AFF21-08DF-4BE3-9A29-E5D33230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48294-90AC-4FA9-A7C7-E237D3F1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BBB0B-98FA-4C32-A171-91DF95F7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0585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1814-7912-4340-848B-969658AE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766C0-DF2A-44C0-978A-65328C953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02881-8381-4F0E-BD4D-521DCF49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5267-AD21-4222-B6BE-021E6965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CC37-F8A8-4B0F-A440-0D419E07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298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BC826-3CA7-413A-8D39-0442B3B97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3AF70-5D56-457C-ABCE-2344B861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264A1-2C4A-4BA0-BAC1-B1601885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CD8A-2309-406D-8BA2-14DCCDF4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CF7E4-AFCA-4781-AB36-7DCBD7A4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1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6F6D9-9942-244A-9A13-2C3037ECB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804" y="6062633"/>
            <a:ext cx="10439401" cy="393700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1202" b="1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4" y="1548002"/>
            <a:ext cx="8193436" cy="42066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99" baseline="0"/>
            </a:lvl1pPr>
            <a:lvl2pPr marL="457238" indent="0">
              <a:buFontTx/>
              <a:buNone/>
              <a:defRPr sz="1399"/>
            </a:lvl2pPr>
            <a:lvl3pPr marL="914475" indent="0">
              <a:buFontTx/>
              <a:buNone/>
              <a:defRPr sz="1399"/>
            </a:lvl3pPr>
            <a:lvl4pPr marL="1371713" indent="0">
              <a:buFontTx/>
              <a:buNone/>
              <a:defRPr sz="1399"/>
            </a:lvl4pPr>
            <a:lvl5pPr marL="1828956" indent="0">
              <a:buFontTx/>
              <a:buNone/>
              <a:defRPr sz="1399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26B5A5-9A93-BF44-98DA-F2750DE0D347}"/>
              </a:ext>
            </a:extLst>
          </p:cNvPr>
          <p:cNvCxnSpPr/>
          <p:nvPr userDrawn="1"/>
        </p:nvCxnSpPr>
        <p:spPr>
          <a:xfrm>
            <a:off x="5638800" y="1103375"/>
            <a:ext cx="9144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98F88-02B6-594A-8578-4EF56578CF2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77353" y="1547813"/>
            <a:ext cx="2914649" cy="4514850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690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96E-2330-475C-BB7E-E79D5F53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D8B32-709C-4B79-9049-7990843F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2"/>
            </a:lvl1pPr>
            <a:lvl2pPr marL="457238" indent="0" algn="ctr">
              <a:buNone/>
              <a:defRPr sz="2002"/>
            </a:lvl2pPr>
            <a:lvl3pPr marL="914475" indent="0" algn="ctr">
              <a:buNone/>
              <a:defRPr sz="1799"/>
            </a:lvl3pPr>
            <a:lvl4pPr marL="1371713" indent="0" algn="ctr">
              <a:buNone/>
              <a:defRPr sz="1602"/>
            </a:lvl4pPr>
            <a:lvl5pPr marL="1828956" indent="0" algn="ctr">
              <a:buNone/>
              <a:defRPr sz="1602"/>
            </a:lvl5pPr>
            <a:lvl6pPr marL="2286194" indent="0" algn="ctr">
              <a:buNone/>
              <a:defRPr sz="1602"/>
            </a:lvl6pPr>
            <a:lvl7pPr marL="2743432" indent="0" algn="ctr">
              <a:buNone/>
              <a:defRPr sz="1602"/>
            </a:lvl7pPr>
            <a:lvl8pPr marL="3200669" indent="0" algn="ctr">
              <a:buNone/>
              <a:defRPr sz="1602"/>
            </a:lvl8pPr>
            <a:lvl9pPr marL="3657907" indent="0" algn="ctr">
              <a:buNone/>
              <a:defRPr sz="1602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AC56F-7235-4F79-A7F8-E54CCE70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E3DC5-60EA-40BA-AB9F-31917011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49FC4-5387-4999-9DD4-7D58F8DE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78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3BB5-5F5F-4EB5-9C32-3811DAB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FA9DB-830C-4628-8BE9-AB2E9C03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3EBE9-B255-48C2-AC41-8BF604156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C5381-28B7-448A-8203-37ED4390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ADF8-068C-412B-A425-237FF0D2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B1E20-C875-4D47-AD1B-2E77885D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0731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749C-3E34-4135-B938-5E23EB9B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EF270-EDDD-4DE5-84DE-39715B93B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0D9E4-AD81-4337-AB02-82B1B1C4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BCD5-5F03-435E-8CFB-54A6E5C4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B659-64F8-431B-A4A2-F464A07E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83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D2E3-3CC2-414E-967D-9113EA4E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A9B55-77DF-4719-B197-8BE2EA22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238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4475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713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4pPr>
            <a:lvl5pPr marL="182895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5pPr>
            <a:lvl6pPr marL="2286194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7pPr>
            <a:lvl8pPr marL="3200669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8pPr>
            <a:lvl9pPr marL="3657907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2C481-7044-45E4-BD47-817CA63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DF26B-5FEB-47AE-9E42-549E619F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B804A-1DD7-4B86-B85E-377292C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903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69BB-83D1-4935-8814-15E764C8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F79AD-2FDF-426A-848C-E412A1702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FD9AD-15FB-468C-9BC9-374018EC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892D0-15AF-47B7-8FC7-84BBB2C5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B8C9A-D5B2-4AD7-AAAA-676A3F12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581A5-9D99-478B-A501-1B721216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77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9EA9-36FA-4ED3-BCF4-A6D2D2B0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350DC-6AF4-44A8-BE8A-D167159F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17E02-76E3-46C4-B82F-03D40E7B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575A8-31A9-438B-B66B-3146E9D7C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2" b="1"/>
            </a:lvl1pPr>
            <a:lvl2pPr marL="457238" indent="0">
              <a:buNone/>
              <a:defRPr sz="2002" b="1"/>
            </a:lvl2pPr>
            <a:lvl3pPr marL="914475" indent="0">
              <a:buNone/>
              <a:defRPr sz="1799" b="1"/>
            </a:lvl3pPr>
            <a:lvl4pPr marL="1371713" indent="0">
              <a:buNone/>
              <a:defRPr sz="1602" b="1"/>
            </a:lvl4pPr>
            <a:lvl5pPr marL="1828956" indent="0">
              <a:buNone/>
              <a:defRPr sz="1602" b="1"/>
            </a:lvl5pPr>
            <a:lvl6pPr marL="2286194" indent="0">
              <a:buNone/>
              <a:defRPr sz="1602" b="1"/>
            </a:lvl6pPr>
            <a:lvl7pPr marL="2743432" indent="0">
              <a:buNone/>
              <a:defRPr sz="1602" b="1"/>
            </a:lvl7pPr>
            <a:lvl8pPr marL="3200669" indent="0">
              <a:buNone/>
              <a:defRPr sz="1602" b="1"/>
            </a:lvl8pPr>
            <a:lvl9pPr marL="3657907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B496A-5D52-49C7-927C-8A9260DEA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3F6EC-5D5F-47EC-89C5-7969EF20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506FF-A1D1-4FFE-9908-DD87B66C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7133-FFD8-4A83-917C-37EC521A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B0F-E3EB-4770-81B0-51373DA1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81AC2-EB22-4D65-94C4-41254047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82F3C-2688-4AA7-A448-C558F8AA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5305-E19C-4276-AA4A-1BB17EBC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400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1B26E-5DFB-42FC-8592-DF6AFB1A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7346F-38CF-44EF-A853-2AAF1D49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220AF-07A2-44DA-B9AF-5E54E095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81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3BB5-5F5F-4EB5-9C32-3811DAB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FA9DB-830C-4628-8BE9-AB2E9C03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3EBE9-B255-48C2-AC41-8BF604156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C5381-28B7-448A-8203-37ED4390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ADF8-068C-412B-A425-237FF0D2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B1E20-C875-4D47-AD1B-2E77885D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8556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7A77-6AFC-42C6-A562-5735F29D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83A83-A2AC-4E66-9734-65C72912B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7238" indent="0">
              <a:buNone/>
              <a:defRPr sz="2798"/>
            </a:lvl2pPr>
            <a:lvl3pPr marL="914475" indent="0">
              <a:buNone/>
              <a:defRPr sz="2402"/>
            </a:lvl3pPr>
            <a:lvl4pPr marL="1371713" indent="0">
              <a:buNone/>
              <a:defRPr sz="2002"/>
            </a:lvl4pPr>
            <a:lvl5pPr marL="1828956" indent="0">
              <a:buNone/>
              <a:defRPr sz="2002"/>
            </a:lvl5pPr>
            <a:lvl6pPr marL="2286194" indent="0">
              <a:buNone/>
              <a:defRPr sz="2002"/>
            </a:lvl6pPr>
            <a:lvl7pPr marL="2743432" indent="0">
              <a:buNone/>
              <a:defRPr sz="2002"/>
            </a:lvl7pPr>
            <a:lvl8pPr marL="3200669" indent="0">
              <a:buNone/>
              <a:defRPr sz="2002"/>
            </a:lvl8pPr>
            <a:lvl9pPr marL="3657907" indent="0">
              <a:buNone/>
              <a:defRPr sz="2002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41A90-25AC-4644-B611-9A1766542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AFF21-08DF-4BE3-9A29-E5D33230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48294-90AC-4FA9-A7C7-E237D3F1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BBB0B-98FA-4C32-A171-91DF95F7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2050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1814-7912-4340-848B-969658AE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766C0-DF2A-44C0-978A-65328C953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02881-8381-4F0E-BD4D-521DCF49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5267-AD21-4222-B6BE-021E6965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CC37-F8A8-4B0F-A440-0D419E07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416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BC826-3CA7-413A-8D39-0442B3B97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3AF70-5D56-457C-ABCE-2344B861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264A1-2C4A-4BA0-BAC1-B1601885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CD8A-2309-406D-8BA2-14DCCDF4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CF7E4-AFCA-4781-AB36-7DCBD7A4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54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7A77-6AFC-42C6-A562-5735F29D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83A83-A2AC-4E66-9734-65C72912B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7238" indent="0">
              <a:buNone/>
              <a:defRPr sz="2798"/>
            </a:lvl2pPr>
            <a:lvl3pPr marL="914475" indent="0">
              <a:buNone/>
              <a:defRPr sz="2402"/>
            </a:lvl3pPr>
            <a:lvl4pPr marL="1371713" indent="0">
              <a:buNone/>
              <a:defRPr sz="2002"/>
            </a:lvl4pPr>
            <a:lvl5pPr marL="1828956" indent="0">
              <a:buNone/>
              <a:defRPr sz="2002"/>
            </a:lvl5pPr>
            <a:lvl6pPr marL="2286194" indent="0">
              <a:buNone/>
              <a:defRPr sz="2002"/>
            </a:lvl6pPr>
            <a:lvl7pPr marL="2743432" indent="0">
              <a:buNone/>
              <a:defRPr sz="2002"/>
            </a:lvl7pPr>
            <a:lvl8pPr marL="3200669" indent="0">
              <a:buNone/>
              <a:defRPr sz="2002"/>
            </a:lvl8pPr>
            <a:lvl9pPr marL="3657907" indent="0">
              <a:buNone/>
              <a:defRPr sz="2002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41A90-25AC-4644-B611-9A1766542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2"/>
            </a:lvl1pPr>
            <a:lvl2pPr marL="457238" indent="0">
              <a:buNone/>
              <a:defRPr sz="1399"/>
            </a:lvl2pPr>
            <a:lvl3pPr marL="914475" indent="0">
              <a:buNone/>
              <a:defRPr sz="1202"/>
            </a:lvl3pPr>
            <a:lvl4pPr marL="1371713" indent="0">
              <a:buNone/>
              <a:defRPr sz="1003"/>
            </a:lvl4pPr>
            <a:lvl5pPr marL="1828956" indent="0">
              <a:buNone/>
              <a:defRPr sz="1003"/>
            </a:lvl5pPr>
            <a:lvl6pPr marL="2286194" indent="0">
              <a:buNone/>
              <a:defRPr sz="1003"/>
            </a:lvl6pPr>
            <a:lvl7pPr marL="2743432" indent="0">
              <a:buNone/>
              <a:defRPr sz="1003"/>
            </a:lvl7pPr>
            <a:lvl8pPr marL="3200669" indent="0">
              <a:buNone/>
              <a:defRPr sz="1003"/>
            </a:lvl8pPr>
            <a:lvl9pPr marL="3657907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AFF21-08DF-4BE3-9A29-E5D33230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48294-90AC-4FA9-A7C7-E237D3F1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BBB0B-98FA-4C32-A171-91DF95F7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2755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tanding, crowd&#10;&#10;Description automatically generated">
            <a:extLst>
              <a:ext uri="{FF2B5EF4-FFF2-40B4-BE49-F238E27FC236}">
                <a16:creationId xmlns:a16="http://schemas.microsoft.com/office/drawing/2014/main" id="{BCDF961C-BBB1-4636-AB9F-16024474C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r="35337"/>
          <a:stretch/>
        </p:blipFill>
        <p:spPr>
          <a:xfrm flipH="1">
            <a:off x="5069902" y="0"/>
            <a:ext cx="7212117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B8F25C-1EE1-43F4-AA63-679BA9CD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116" y="3493822"/>
            <a:ext cx="5764635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The Title of This Presentation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03" y="4205960"/>
            <a:ext cx="1828804" cy="1984252"/>
          </a:xfrm>
          <a:prstGeom prst="rect">
            <a:avLst/>
          </a:prstGeom>
        </p:spPr>
      </p:pic>
      <p:pic>
        <p:nvPicPr>
          <p:cNvPr id="10" name="Picture 9" descr="Woman using smartphone at home">
            <a:extLst>
              <a:ext uri="{FF2B5EF4-FFF2-40B4-BE49-F238E27FC236}">
                <a16:creationId xmlns:a16="http://schemas.microsoft.com/office/drawing/2014/main" id="{9878E5E8-D708-44DC-B97A-D8883170D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354" y="-84782"/>
            <a:ext cx="12709372" cy="8470847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39609F-5590-4D57-A8BA-A1756CB4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591" y="7102006"/>
            <a:ext cx="2743200" cy="365125"/>
          </a:xfrm>
        </p:spPr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4DFC3C-2772-4700-B220-339D5CB2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1992" y="7102006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45E650-C2AA-43E7-A25A-5AB6455D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991" y="7102006"/>
            <a:ext cx="2743200" cy="365125"/>
          </a:xfrm>
        </p:spPr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A8E13-DB9F-4B3C-84A8-16710D9A7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8801" y="3595553"/>
            <a:ext cx="8778092" cy="1441184"/>
          </a:xfrm>
        </p:spPr>
        <p:txBody>
          <a:bodyPr/>
          <a:lstStyle>
            <a:lvl1pPr marL="0" indent="0">
              <a:buNone/>
              <a:defRPr sz="5403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D9DAFBF-A200-43FF-AEA4-1F4D365E0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217" y="5197880"/>
            <a:ext cx="8731250" cy="449263"/>
          </a:xfrm>
        </p:spPr>
        <p:txBody>
          <a:bodyPr/>
          <a:lstStyle>
            <a:lvl1pPr marL="0" indent="0" algn="l">
              <a:buNone/>
              <a:defRPr sz="1799"/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41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F49-B2D5-432E-9A3D-DBB7569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F56D-C0F7-47EB-B378-925D26CC741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0DC8-AD76-49DC-9B9E-62D852A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D690-8D39-4D5D-92F9-F3CC0B3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D3187-3147-4B6C-B7E1-C89A376120C6}" type="slidenum">
              <a:rPr lang="en-GB" smtClean="0"/>
              <a:t>‹#›</a:t>
            </a:fld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7C2A7B3-0C58-41F7-86F5-05D9E1F79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68" y="-296623"/>
            <a:ext cx="10597047" cy="1184391"/>
          </a:xfrm>
        </p:spPr>
        <p:txBody>
          <a:bodyPr anchor="b"/>
          <a:lstStyle>
            <a:lvl1pPr>
              <a:defRPr sz="4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Objectives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C48427-B83D-48AB-B28A-B653397A5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5880" y="3635851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Understand the current landscape of recruitment 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AF4C9363-BD98-4BF7-ABE9-CF99141990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950" y="3654047"/>
            <a:ext cx="1522412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Appreciate how to make change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CA9DC5AB-84E9-42F4-9F96-EEB2FEF477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4008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Strategies to </a:t>
            </a:r>
            <a:r>
              <a:rPr lang="en-US" err="1"/>
              <a:t>realise</a:t>
            </a:r>
            <a:r>
              <a:rPr lang="en-US"/>
              <a:t> the change you wish to make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52DE796E-ACB0-4067-B67D-4F1A2BF1A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34648" y="3635851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Networking for Success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6F3EA813-0019-4F4E-BFCB-1CEACDF277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25660" y="3618923"/>
            <a:ext cx="1744876" cy="1531938"/>
          </a:xfrm>
        </p:spPr>
        <p:txBody>
          <a:bodyPr/>
          <a:lstStyle>
            <a:lvl1pPr marL="0" indent="0" algn="ctr">
              <a:buNone/>
              <a:defRPr sz="1799" b="1"/>
            </a:lvl1pPr>
          </a:lstStyle>
          <a:p>
            <a:pPr lvl="0"/>
            <a:r>
              <a:rPr lang="en-US"/>
              <a:t>Case study - Macquarie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CEF631-7975-42DC-833F-12234E1996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5778" y="1637826"/>
            <a:ext cx="1517650" cy="15843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39" name="Content Placeholder 8">
            <a:extLst>
              <a:ext uri="{FF2B5EF4-FFF2-40B4-BE49-F238E27FC236}">
                <a16:creationId xmlns:a16="http://schemas.microsoft.com/office/drawing/2014/main" id="{D7ED0BCB-C891-4666-899B-0B855174A53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142371" y="1637825"/>
            <a:ext cx="1517650" cy="15843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28D12AB1-3822-4EC7-82B8-818B34DEDE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78965" y="1621267"/>
            <a:ext cx="1517650" cy="15843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1" name="Content Placeholder 8">
            <a:extLst>
              <a:ext uri="{FF2B5EF4-FFF2-40B4-BE49-F238E27FC236}">
                <a16:creationId xmlns:a16="http://schemas.microsoft.com/office/drawing/2014/main" id="{C6223C2C-68F8-4D5A-A663-9A6D4742FF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615561" y="1637826"/>
            <a:ext cx="1517650" cy="15843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2" name="Content Placeholder 8">
            <a:extLst>
              <a:ext uri="{FF2B5EF4-FFF2-40B4-BE49-F238E27FC236}">
                <a16:creationId xmlns:a16="http://schemas.microsoft.com/office/drawing/2014/main" id="{20EA4ABC-052B-4EED-B0E9-9DC48BD3BC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852155" y="1619629"/>
            <a:ext cx="1517650" cy="15843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00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6988DE25-8E1B-4BAF-B591-A498F15CBA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49649"/>
            <a:ext cx="1903284" cy="18566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1E9AEF-D145-4376-B3CE-1DB47DE3C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A3604D-718A-4A6B-BF5D-3D1B8C2E36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4531" y="2062759"/>
            <a:ext cx="2558511" cy="1136434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B9D38BB7-B7C7-4E09-A77B-A239AF81F7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14" y="1759241"/>
            <a:ext cx="3515673" cy="351567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9F04CAF-DD98-4D34-BF0E-3951C4FCDA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60327" y="5410381"/>
            <a:ext cx="3438702" cy="151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24C9C0-68CE-44E2-A154-3F8148BF7D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10" y="1719647"/>
            <a:ext cx="3527266" cy="35552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82F698-0021-49C4-B371-1A373298124F}"/>
              </a:ext>
            </a:extLst>
          </p:cNvPr>
          <p:cNvSpPr txBox="1"/>
          <p:nvPr userDrawn="1"/>
        </p:nvSpPr>
        <p:spPr>
          <a:xfrm>
            <a:off x="5462604" y="2201167"/>
            <a:ext cx="5592965" cy="4405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27" indent="-342927" algn="just">
              <a:buFont typeface="Arial" panose="020B0604020202020204" pitchFamily="34" charset="0"/>
              <a:buChar char="•"/>
            </a:pPr>
            <a:r>
              <a:rPr lang="en-GB" sz="2002" b="0">
                <a:solidFill>
                  <a:schemeClr val="bg1"/>
                </a:solidFill>
                <a:latin typeface="+mn-lt"/>
                <a:ea typeface="Brandon Grotesque" charset="0"/>
                <a:cs typeface="Brandon Grotesque" charset="0"/>
              </a:rPr>
              <a:t>Established The Return Hub in October 2016</a:t>
            </a:r>
          </a:p>
          <a:p>
            <a:pPr marL="342927" indent="-342927" algn="just">
              <a:buFont typeface="Arial" panose="020B0604020202020204" pitchFamily="34" charset="0"/>
              <a:buChar char="•"/>
            </a:pPr>
            <a:r>
              <a:rPr lang="en-GB" sz="2002" b="0">
                <a:solidFill>
                  <a:schemeClr val="bg1"/>
                </a:solidFill>
                <a:latin typeface="+mn-lt"/>
                <a:ea typeface="Brandon Grotesque" charset="0"/>
                <a:cs typeface="Brandon Grotesque" charset="0"/>
              </a:rPr>
              <a:t>20 years’ experience in Financial Services, 17 of which were in Executive Search</a:t>
            </a:r>
          </a:p>
          <a:p>
            <a:pPr marL="342927" indent="-342927" algn="just">
              <a:buFont typeface="Arial" panose="020B0604020202020204" pitchFamily="34" charset="0"/>
              <a:buChar char="•"/>
            </a:pPr>
            <a:r>
              <a:rPr lang="en-GB" sz="2002" b="0">
                <a:solidFill>
                  <a:schemeClr val="bg1"/>
                </a:solidFill>
                <a:latin typeface="+mn-lt"/>
                <a:ea typeface="Brandon Grotesque" charset="0"/>
                <a:cs typeface="Brandon Grotesque" charset="0"/>
              </a:rPr>
              <a:t>A unique financial services executive search and advisory firm designed to fill a significant gap in the recruitment market </a:t>
            </a:r>
          </a:p>
          <a:p>
            <a:pPr marL="342927" indent="-342927" algn="just">
              <a:buFont typeface="Arial" panose="020B0604020202020204" pitchFamily="34" charset="0"/>
              <a:buChar char="•"/>
            </a:pPr>
            <a:r>
              <a:rPr lang="en-GB" sz="2002" b="0">
                <a:solidFill>
                  <a:schemeClr val="bg1"/>
                </a:solidFill>
                <a:latin typeface="+mn-lt"/>
                <a:ea typeface="Brandon Grotesque" charset="0"/>
                <a:cs typeface="Brandon Grotesque" charset="0"/>
              </a:rPr>
              <a:t>Placing highly qualified, skilled and talented senior professionals back into work after a career break or a career pivot covering a wide range of sectors and roles within Financial Services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EBA13-0BAA-4E42-83F5-0B350E0985E6}"/>
              </a:ext>
            </a:extLst>
          </p:cNvPr>
          <p:cNvSpPr txBox="1"/>
          <p:nvPr userDrawn="1"/>
        </p:nvSpPr>
        <p:spPr>
          <a:xfrm>
            <a:off x="5390786" y="1516392"/>
            <a:ext cx="6114681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99" b="1" spc="299"/>
              <a:t>DOMINIE MOSS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Founder/CEO</a:t>
            </a:r>
            <a:endParaRPr lang="en-GB" sz="1799" b="1" spc="0"/>
          </a:p>
        </p:txBody>
      </p:sp>
    </p:spTree>
    <p:extLst>
      <p:ext uri="{BB962C8B-B14F-4D97-AF65-F5344CB8AC3E}">
        <p14:creationId xmlns:p14="http://schemas.microsoft.com/office/powerpoint/2010/main" val="3187494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1D3691-7FBD-451C-AF14-2C6197536694}"/>
              </a:ext>
            </a:extLst>
          </p:cNvPr>
          <p:cNvCxnSpPr>
            <a:cxnSpLocks/>
            <a:stCxn id="4" idx="0"/>
            <a:endCxn id="17" idx="4"/>
          </p:cNvCxnSpPr>
          <p:nvPr userDrawn="1"/>
        </p:nvCxnSpPr>
        <p:spPr>
          <a:xfrm>
            <a:off x="5537980" y="1479452"/>
            <a:ext cx="0" cy="482551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361B8502-D19B-4CE0-9BBB-5465C76EE564}"/>
              </a:ext>
            </a:extLst>
          </p:cNvPr>
          <p:cNvSpPr txBox="1">
            <a:spLocks/>
          </p:cNvSpPr>
          <p:nvPr userDrawn="1"/>
        </p:nvSpPr>
        <p:spPr>
          <a:xfrm>
            <a:off x="5086908" y="-448641"/>
            <a:ext cx="9922345" cy="1459175"/>
          </a:xfrm>
          <a:prstGeom prst="rect">
            <a:avLst/>
          </a:prstGeom>
        </p:spPr>
        <p:txBody>
          <a:bodyPr vert="horz" lIns="91440" tIns="45723" rIns="91440" bIns="45723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D9382D-7BC1-46C5-AE89-F9D46599C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967" y="182565"/>
            <a:ext cx="5842782" cy="1276350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A5C00E3-5EED-4B97-8410-1B9963BD47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3963" y="4307137"/>
            <a:ext cx="5064370" cy="412750"/>
          </a:xfrm>
        </p:spPr>
        <p:txBody>
          <a:bodyPr/>
          <a:lstStyle>
            <a:lvl1pPr marL="0" indent="0">
              <a:buNone/>
              <a:defRPr sz="2402">
                <a:solidFill>
                  <a:schemeClr val="bg1"/>
                </a:solidFill>
              </a:defRPr>
            </a:lvl1pPr>
            <a:lvl2pPr>
              <a:defRPr sz="2402">
                <a:solidFill>
                  <a:schemeClr val="bg1"/>
                </a:solidFill>
              </a:defRPr>
            </a:lvl2pPr>
            <a:lvl3pPr>
              <a:defRPr sz="2402">
                <a:solidFill>
                  <a:schemeClr val="bg1"/>
                </a:solidFill>
              </a:defRPr>
            </a:lvl3pPr>
            <a:lvl4pPr>
              <a:defRPr sz="2402">
                <a:solidFill>
                  <a:schemeClr val="bg1"/>
                </a:solidFill>
              </a:defRPr>
            </a:lvl4pPr>
            <a:lvl5pPr>
              <a:defRPr sz="240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picture containing sky, outdoor, water, factory&#10;&#10;Description automatically generated">
            <a:extLst>
              <a:ext uri="{FF2B5EF4-FFF2-40B4-BE49-F238E27FC236}">
                <a16:creationId xmlns:a16="http://schemas.microsoft.com/office/drawing/2014/main" id="{1BA0EC51-FB72-4959-8A22-29365C6EF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Circle: Hollow 3">
            <a:extLst>
              <a:ext uri="{FF2B5EF4-FFF2-40B4-BE49-F238E27FC236}">
                <a16:creationId xmlns:a16="http://schemas.microsoft.com/office/drawing/2014/main" id="{2836AF7D-BE70-44C6-8995-2390968C168F}"/>
              </a:ext>
            </a:extLst>
          </p:cNvPr>
          <p:cNvSpPr/>
          <p:nvPr userDrawn="1"/>
        </p:nvSpPr>
        <p:spPr>
          <a:xfrm>
            <a:off x="4989340" y="1479450"/>
            <a:ext cx="1097280" cy="1097280"/>
          </a:xfrm>
          <a:prstGeom prst="donut">
            <a:avLst/>
          </a:prstGeom>
          <a:solidFill>
            <a:srgbClr val="3C2F5B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F3D61AD-79B0-48BC-AAEE-0B15E52E22EF}"/>
              </a:ext>
            </a:extLst>
          </p:cNvPr>
          <p:cNvSpPr/>
          <p:nvPr userDrawn="1"/>
        </p:nvSpPr>
        <p:spPr>
          <a:xfrm>
            <a:off x="4989340" y="2722196"/>
            <a:ext cx="1097280" cy="1097280"/>
          </a:xfrm>
          <a:prstGeom prst="donut">
            <a:avLst/>
          </a:prstGeom>
          <a:solidFill>
            <a:srgbClr val="3C2F5B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EA8B4CDA-03FE-4CF2-9DB8-30562E96ED9B}"/>
              </a:ext>
            </a:extLst>
          </p:cNvPr>
          <p:cNvSpPr/>
          <p:nvPr userDrawn="1"/>
        </p:nvSpPr>
        <p:spPr>
          <a:xfrm>
            <a:off x="4989340" y="3964942"/>
            <a:ext cx="1097280" cy="1097280"/>
          </a:xfrm>
          <a:prstGeom prst="donut">
            <a:avLst/>
          </a:prstGeom>
          <a:solidFill>
            <a:srgbClr val="3C2F5B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5DE44D0D-6A83-4830-9B55-4102480DC4DE}"/>
              </a:ext>
            </a:extLst>
          </p:cNvPr>
          <p:cNvSpPr/>
          <p:nvPr userDrawn="1"/>
        </p:nvSpPr>
        <p:spPr>
          <a:xfrm>
            <a:off x="4989340" y="5207688"/>
            <a:ext cx="1097280" cy="1097280"/>
          </a:xfrm>
          <a:prstGeom prst="donut">
            <a:avLst/>
          </a:prstGeom>
          <a:solidFill>
            <a:srgbClr val="3C2F5B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2EA4E42-FF16-4D8E-9753-EE38F32BFD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9895" y="5523616"/>
            <a:ext cx="5064370" cy="412750"/>
          </a:xfrm>
        </p:spPr>
        <p:txBody>
          <a:bodyPr/>
          <a:lstStyle>
            <a:lvl1pPr marL="0" indent="0">
              <a:buNone/>
              <a:defRPr sz="2402">
                <a:solidFill>
                  <a:schemeClr val="bg1"/>
                </a:solidFill>
              </a:defRPr>
            </a:lvl1pPr>
            <a:lvl2pPr>
              <a:defRPr sz="2402">
                <a:solidFill>
                  <a:schemeClr val="bg1"/>
                </a:solidFill>
              </a:defRPr>
            </a:lvl2pPr>
            <a:lvl3pPr>
              <a:defRPr sz="2402">
                <a:solidFill>
                  <a:schemeClr val="bg1"/>
                </a:solidFill>
              </a:defRPr>
            </a:lvl3pPr>
            <a:lvl4pPr>
              <a:defRPr sz="2402">
                <a:solidFill>
                  <a:schemeClr val="bg1"/>
                </a:solidFill>
              </a:defRPr>
            </a:lvl4pPr>
            <a:lvl5pPr>
              <a:defRPr sz="240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F2893B-7B8E-4A5C-B28E-9411E15648B6}"/>
              </a:ext>
            </a:extLst>
          </p:cNvPr>
          <p:cNvSpPr txBox="1"/>
          <p:nvPr userDrawn="1"/>
        </p:nvSpPr>
        <p:spPr>
          <a:xfrm>
            <a:off x="5183179" y="1874202"/>
            <a:ext cx="814907" cy="3076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 sz="1399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F7BB47-4C7C-4D99-9025-AD3BA498D67C}"/>
              </a:ext>
            </a:extLst>
          </p:cNvPr>
          <p:cNvSpPr txBox="1"/>
          <p:nvPr userDrawn="1"/>
        </p:nvSpPr>
        <p:spPr>
          <a:xfrm>
            <a:off x="5183179" y="3108183"/>
            <a:ext cx="814907" cy="3076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 sz="1399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235ABC-0E00-462D-A3A0-3FFB6193D63F}"/>
              </a:ext>
            </a:extLst>
          </p:cNvPr>
          <p:cNvSpPr txBox="1"/>
          <p:nvPr userDrawn="1"/>
        </p:nvSpPr>
        <p:spPr>
          <a:xfrm>
            <a:off x="5187917" y="4359694"/>
            <a:ext cx="814907" cy="3076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 sz="139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449ED9-6CE0-46D6-9E00-7502E934B279}"/>
              </a:ext>
            </a:extLst>
          </p:cNvPr>
          <p:cNvSpPr txBox="1"/>
          <p:nvPr userDrawn="1"/>
        </p:nvSpPr>
        <p:spPr>
          <a:xfrm>
            <a:off x="5183179" y="5602440"/>
            <a:ext cx="814907" cy="3076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 sz="1399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3E28E2-C3FC-45DF-9BD4-FAE9F3F995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89895" y="3095224"/>
            <a:ext cx="5064370" cy="412750"/>
          </a:xfrm>
        </p:spPr>
        <p:txBody>
          <a:bodyPr/>
          <a:lstStyle>
            <a:lvl1pPr marL="0" indent="0">
              <a:buNone/>
              <a:defRPr sz="2402">
                <a:solidFill>
                  <a:schemeClr val="bg1"/>
                </a:solidFill>
              </a:defRPr>
            </a:lvl1pPr>
            <a:lvl2pPr>
              <a:defRPr sz="2402">
                <a:solidFill>
                  <a:schemeClr val="bg1"/>
                </a:solidFill>
              </a:defRPr>
            </a:lvl2pPr>
            <a:lvl3pPr>
              <a:defRPr sz="2402">
                <a:solidFill>
                  <a:schemeClr val="bg1"/>
                </a:solidFill>
              </a:defRPr>
            </a:lvl3pPr>
            <a:lvl4pPr>
              <a:defRPr sz="2402">
                <a:solidFill>
                  <a:schemeClr val="bg1"/>
                </a:solidFill>
              </a:defRPr>
            </a:lvl4pPr>
            <a:lvl5pPr>
              <a:defRPr sz="240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CD2C3C98-6A41-4616-A9CB-73B6B54F09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9895" y="1881028"/>
            <a:ext cx="5064370" cy="412750"/>
          </a:xfrm>
        </p:spPr>
        <p:txBody>
          <a:bodyPr/>
          <a:lstStyle>
            <a:lvl1pPr marL="0" indent="0">
              <a:buNone/>
              <a:defRPr sz="2402">
                <a:solidFill>
                  <a:schemeClr val="bg1"/>
                </a:solidFill>
              </a:defRPr>
            </a:lvl1pPr>
            <a:lvl2pPr>
              <a:defRPr sz="2402">
                <a:solidFill>
                  <a:schemeClr val="bg1"/>
                </a:solidFill>
              </a:defRPr>
            </a:lvl2pPr>
            <a:lvl3pPr>
              <a:defRPr sz="2402">
                <a:solidFill>
                  <a:schemeClr val="bg1"/>
                </a:solidFill>
              </a:defRPr>
            </a:lvl3pPr>
            <a:lvl4pPr>
              <a:defRPr sz="2402">
                <a:solidFill>
                  <a:schemeClr val="bg1"/>
                </a:solidFill>
              </a:defRPr>
            </a:lvl4pPr>
            <a:lvl5pPr>
              <a:defRPr sz="240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0A633A-0CC3-4E9F-B19A-965D845157A1}"/>
              </a:ext>
            </a:extLst>
          </p:cNvPr>
          <p:cNvSpPr txBox="1"/>
          <p:nvPr userDrawn="1"/>
        </p:nvSpPr>
        <p:spPr>
          <a:xfrm>
            <a:off x="4998722" y="1844901"/>
            <a:ext cx="1097280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99"/>
              <a:t>Jan 21</a:t>
            </a:r>
            <a:endParaRPr lang="en-GB" sz="1399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94A474-754E-469B-B651-043AFA1B9A03}"/>
              </a:ext>
            </a:extLst>
          </p:cNvPr>
          <p:cNvSpPr txBox="1"/>
          <p:nvPr userDrawn="1"/>
        </p:nvSpPr>
        <p:spPr>
          <a:xfrm>
            <a:off x="4975275" y="3088244"/>
            <a:ext cx="1097280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99"/>
              <a:t>July 21</a:t>
            </a:r>
            <a:endParaRPr lang="en-GB" sz="1399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59BCD6-A5E5-40E5-8C89-8E6E0F6D3AA6}"/>
              </a:ext>
            </a:extLst>
          </p:cNvPr>
          <p:cNvSpPr txBox="1"/>
          <p:nvPr userDrawn="1"/>
        </p:nvSpPr>
        <p:spPr>
          <a:xfrm>
            <a:off x="4998720" y="4336398"/>
            <a:ext cx="1097280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99"/>
              <a:t>Dec 21</a:t>
            </a:r>
            <a:endParaRPr lang="en-GB" sz="1399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204046-C9FC-4DEA-BF34-43DF93DDB8CD}"/>
              </a:ext>
            </a:extLst>
          </p:cNvPr>
          <p:cNvSpPr txBox="1"/>
          <p:nvPr userDrawn="1"/>
        </p:nvSpPr>
        <p:spPr>
          <a:xfrm>
            <a:off x="4975275" y="5599681"/>
            <a:ext cx="1097280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99"/>
              <a:t>Jan 22</a:t>
            </a:r>
          </a:p>
        </p:txBody>
      </p:sp>
    </p:spTree>
    <p:extLst>
      <p:ext uri="{BB962C8B-B14F-4D97-AF65-F5344CB8AC3E}">
        <p14:creationId xmlns:p14="http://schemas.microsoft.com/office/powerpoint/2010/main" val="238368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Red with p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868B0C-C035-3E4A-9AA6-B7EF6D1284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3256" y="3968992"/>
            <a:ext cx="2749548" cy="38893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BBA7D-2739-D141-AC6D-7D174B6C92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804" y="6054707"/>
            <a:ext cx="10439401" cy="401637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1202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011" y="1548003"/>
            <a:ext cx="5547598" cy="420662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399">
                <a:solidFill>
                  <a:schemeClr val="bg1"/>
                </a:solidFill>
              </a:defRPr>
            </a:lvl1pPr>
            <a:lvl2pPr marL="457250" indent="0">
              <a:buFontTx/>
              <a:buNone/>
              <a:defRPr sz="1399"/>
            </a:lvl2pPr>
            <a:lvl3pPr marL="914497" indent="0">
              <a:buFontTx/>
              <a:buNone/>
              <a:defRPr sz="1399"/>
            </a:lvl3pPr>
            <a:lvl4pPr marL="1371747" indent="0">
              <a:buFontTx/>
              <a:buNone/>
              <a:defRPr sz="1399"/>
            </a:lvl4pPr>
            <a:lvl5pPr marL="1828999" indent="0">
              <a:buFontTx/>
              <a:buNone/>
              <a:defRPr sz="1399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5ED04F-4A83-DF48-875F-33F9291ED277}"/>
              </a:ext>
            </a:extLst>
          </p:cNvPr>
          <p:cNvGrpSpPr/>
          <p:nvPr userDrawn="1"/>
        </p:nvGrpSpPr>
        <p:grpSpPr>
          <a:xfrm>
            <a:off x="7797801" y="1548003"/>
            <a:ext cx="508000" cy="4206625"/>
            <a:chOff x="5848350" y="1548000"/>
            <a:chExt cx="381000" cy="42066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172687-86FB-2948-8FCF-E992D081409D}"/>
                </a:ext>
              </a:extLst>
            </p:cNvPr>
            <p:cNvCxnSpPr/>
            <p:nvPr userDrawn="1"/>
          </p:nvCxnSpPr>
          <p:spPr>
            <a:xfrm flipV="1">
              <a:off x="5848350" y="1548000"/>
              <a:ext cx="0" cy="420662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FE3ECF2-B953-AA4B-B0B8-A8FEB78A70E6}"/>
                </a:ext>
              </a:extLst>
            </p:cNvPr>
            <p:cNvCxnSpPr/>
            <p:nvPr userDrawn="1"/>
          </p:nvCxnSpPr>
          <p:spPr>
            <a:xfrm>
              <a:off x="5848350" y="1548000"/>
              <a:ext cx="381000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2C665-807E-C547-A262-1CD8C93048B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23631" y="1811352"/>
            <a:ext cx="2487084" cy="18637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2"/>
            </a:lvl1pPr>
          </a:lstStyle>
          <a:p>
            <a:pPr lvl="0"/>
            <a:r>
              <a:rPr lang="en-US"/>
              <a:t>Image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B7BBC9-A5D9-F343-9B57-D5C73E645A98}"/>
              </a:ext>
            </a:extLst>
          </p:cNvPr>
          <p:cNvCxnSpPr/>
          <p:nvPr userDrawn="1"/>
        </p:nvCxnSpPr>
        <p:spPr>
          <a:xfrm>
            <a:off x="5638800" y="1103375"/>
            <a:ext cx="914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2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4D543B-5CD4-40FA-821C-1EBC3A8A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69" y="4409305"/>
            <a:ext cx="1270135" cy="1378096"/>
          </a:xfrm>
          <a:prstGeom prst="rect">
            <a:avLst/>
          </a:prstGeom>
        </p:spPr>
      </p:pic>
      <p:pic>
        <p:nvPicPr>
          <p:cNvPr id="7" name="Picture Placeholder 20" descr="A close up of a logo&#10;&#10;Description automatically generated">
            <a:extLst>
              <a:ext uri="{FF2B5EF4-FFF2-40B4-BE49-F238E27FC236}">
                <a16:creationId xmlns:a16="http://schemas.microsoft.com/office/drawing/2014/main" id="{49F37D66-CC55-4AAE-A4D1-312E2C901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6821" t="-154098" r="-16821" b="-154098"/>
          <a:stretch/>
        </p:blipFill>
        <p:spPr>
          <a:xfrm>
            <a:off x="5982341" y="1519343"/>
            <a:ext cx="1930610" cy="1174750"/>
          </a:xfrm>
          <a:prstGeom prst="rect">
            <a:avLst/>
          </a:prstGeom>
        </p:spPr>
      </p:pic>
      <p:pic>
        <p:nvPicPr>
          <p:cNvPr id="9" name="Picture Placeholder 22" descr="A close up of a logo&#10;&#10;Description automatically generated">
            <a:extLst>
              <a:ext uri="{FF2B5EF4-FFF2-40B4-BE49-F238E27FC236}">
                <a16:creationId xmlns:a16="http://schemas.microsoft.com/office/drawing/2014/main" id="{F91C4204-6457-4F6B-8A99-E2D5E9BC3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41129" t="-34336" r="-41129" b="-34336"/>
          <a:stretch/>
        </p:blipFill>
        <p:spPr>
          <a:xfrm>
            <a:off x="8007993" y="1489147"/>
            <a:ext cx="1930610" cy="1174750"/>
          </a:xfrm>
          <a:prstGeom prst="rect">
            <a:avLst/>
          </a:prstGeom>
        </p:spPr>
      </p:pic>
      <p:pic>
        <p:nvPicPr>
          <p:cNvPr id="10" name="Picture Placeholder 28" descr="A close up of a sign&#10;&#10;Description automatically generated">
            <a:extLst>
              <a:ext uri="{FF2B5EF4-FFF2-40B4-BE49-F238E27FC236}">
                <a16:creationId xmlns:a16="http://schemas.microsoft.com/office/drawing/2014/main" id="{9ABFA661-39B7-4061-9BAD-B885D9848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49254" t="-41321" r="-49254" b="-41321"/>
          <a:stretch/>
        </p:blipFill>
        <p:spPr>
          <a:xfrm>
            <a:off x="6024380" y="2953757"/>
            <a:ext cx="1930610" cy="1174750"/>
          </a:xfrm>
          <a:prstGeom prst="rect">
            <a:avLst/>
          </a:prstGeom>
        </p:spPr>
      </p:pic>
      <p:pic>
        <p:nvPicPr>
          <p:cNvPr id="11" name="Picture Placeholder 30" descr="A picture containing food&#10;&#10;Description automatically generated">
            <a:extLst>
              <a:ext uri="{FF2B5EF4-FFF2-40B4-BE49-F238E27FC236}">
                <a16:creationId xmlns:a16="http://schemas.microsoft.com/office/drawing/2014/main" id="{5CF94E61-DA45-42C5-B053-407523F07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6802" r="776" b="-16026"/>
          <a:stretch/>
        </p:blipFill>
        <p:spPr>
          <a:xfrm>
            <a:off x="8103795" y="2953757"/>
            <a:ext cx="1930610" cy="1174750"/>
          </a:xfrm>
          <a:prstGeom prst="rect">
            <a:avLst/>
          </a:prstGeom>
        </p:spPr>
      </p:pic>
      <p:pic>
        <p:nvPicPr>
          <p:cNvPr id="12" name="Picture Placeholder 3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1DEF4506-9D75-4EBB-A1CB-357B89BDA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-26009" t="-211842" r="-26009" b="-189838"/>
          <a:stretch/>
        </p:blipFill>
        <p:spPr>
          <a:xfrm>
            <a:off x="1804805" y="4548386"/>
            <a:ext cx="1930610" cy="1174750"/>
          </a:xfrm>
          <a:prstGeom prst="rect">
            <a:avLst/>
          </a:prstGeom>
        </p:spPr>
      </p:pic>
      <p:pic>
        <p:nvPicPr>
          <p:cNvPr id="13" name="Picture Placeholder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856373-F30E-4B8A-8DB5-FE15CF2FA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26404" t="-210211" r="-26404" b="-188344"/>
          <a:stretch/>
        </p:blipFill>
        <p:spPr>
          <a:xfrm>
            <a:off x="3940907" y="4556302"/>
            <a:ext cx="1930610" cy="1174750"/>
          </a:xfrm>
          <a:prstGeom prst="rect">
            <a:avLst/>
          </a:prstGeom>
        </p:spPr>
      </p:pic>
      <p:pic>
        <p:nvPicPr>
          <p:cNvPr id="14" name="Picture Placeholder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BCAE62-9E28-4FBC-AA1B-B400A52F3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-23261" t="-90417" r="-23261" b="-78617"/>
          <a:stretch/>
        </p:blipFill>
        <p:spPr>
          <a:xfrm>
            <a:off x="6024380" y="4548386"/>
            <a:ext cx="1930610" cy="1174750"/>
          </a:xfrm>
          <a:prstGeom prst="rect">
            <a:avLst/>
          </a:prstGeom>
        </p:spPr>
      </p:pic>
      <p:pic>
        <p:nvPicPr>
          <p:cNvPr id="16" name="Picture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D215A9-B365-44F0-82D6-AFDB834A5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-90592" t="-86355" r="-90592" b="-86355"/>
          <a:stretch/>
        </p:blipFill>
        <p:spPr>
          <a:xfrm>
            <a:off x="8103795" y="4548386"/>
            <a:ext cx="1930610" cy="1174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8CE757-3E09-40EE-968F-82AF2179DA5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98" y="1648906"/>
            <a:ext cx="1163650" cy="879503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6ED0785-7305-4383-BFE7-1D78D995F1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84" y="3379276"/>
            <a:ext cx="1925988" cy="365126"/>
          </a:xfrm>
          <a:prstGeom prst="rect">
            <a:avLst/>
          </a:prstGeom>
        </p:spPr>
      </p:pic>
      <p:pic>
        <p:nvPicPr>
          <p:cNvPr id="23" name="Picture 22" descr="Shape, circle&#10;&#10;Description automatically generated">
            <a:extLst>
              <a:ext uri="{FF2B5EF4-FFF2-40B4-BE49-F238E27FC236}">
                <a16:creationId xmlns:a16="http://schemas.microsoft.com/office/drawing/2014/main" id="{ABA00223-97E9-4ED0-8A52-627D9053D2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1296" y="4820581"/>
            <a:ext cx="2162734" cy="2115316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13ED12-E48C-41DF-8560-879B6A8D46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85072" y="9211"/>
            <a:ext cx="1206930" cy="2677071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8D482752-106F-4988-8DB3-243CF992B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291"/>
          <a:stretch/>
        </p:blipFill>
        <p:spPr>
          <a:xfrm>
            <a:off x="5515330" y="5498872"/>
            <a:ext cx="4871865" cy="1389355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F0F185-7F2B-4400-9113-AEA14442A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4" y="182565"/>
            <a:ext cx="10479845" cy="1276350"/>
          </a:xfrm>
        </p:spPr>
        <p:txBody>
          <a:bodyPr/>
          <a:lstStyle>
            <a:lvl1pPr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2BC5B08-1393-4154-9159-DF430B48E37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7" y="1675463"/>
            <a:ext cx="826386" cy="826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A304F-0688-4F7E-8253-FC7ACF47471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35" y="3356530"/>
            <a:ext cx="1428750" cy="2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6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C2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E0F2C8A-D387-4A82-A510-F561EA1AD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149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8307A-1E0E-4C52-BA49-6C9A0DA7D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0865" y="3244852"/>
            <a:ext cx="7615237" cy="2593975"/>
          </a:xfrm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9BABFD-DD44-4BF4-AB7B-FEF73A459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815" y="5200652"/>
            <a:ext cx="6710313" cy="638175"/>
          </a:xfrm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</a:lstStyle>
          <a:p>
            <a:pPr lvl="1"/>
            <a:r>
              <a:rPr lang="en-US"/>
              <a:t>Second level</a:t>
            </a:r>
          </a:p>
        </p:txBody>
      </p:sp>
      <p:sp>
        <p:nvSpPr>
          <p:cNvPr id="12" name="Vertical Text Placeholder 2">
            <a:extLst>
              <a:ext uri="{FF2B5EF4-FFF2-40B4-BE49-F238E27FC236}">
                <a16:creationId xmlns:a16="http://schemas.microsoft.com/office/drawing/2014/main" id="{96540CBC-B57B-4FD0-95AF-3F8E06B8A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78546" y="50006"/>
            <a:ext cx="601394" cy="4351338"/>
          </a:xfrm>
        </p:spPr>
        <p:txBody>
          <a:bodyPr vert="eaVert"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41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8"/>
            <a:ext cx="3419072" cy="3150552"/>
            <a:chOff x="521723" y="2086234"/>
            <a:chExt cx="3419072" cy="3150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DOMINIE MOSS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DF670D-87DE-41E0-9B6E-E272010759F8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7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CLAIRE DOUGLAS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Managing Consultant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11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5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C10E3A-1DB4-4C1A-A192-D66728C4A414}"/>
              </a:ext>
            </a:extLst>
          </p:cNvPr>
          <p:cNvGrpSpPr/>
          <p:nvPr userDrawn="1"/>
        </p:nvGrpSpPr>
        <p:grpSpPr>
          <a:xfrm>
            <a:off x="8938755" y="2061217"/>
            <a:ext cx="2962587" cy="2735247"/>
            <a:chOff x="521723" y="2086234"/>
            <a:chExt cx="2962586" cy="27352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B5F2E2-7F91-425C-A826-99067827C8D6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SARAH THORNE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COO</a:t>
              </a:r>
              <a:endParaRPr lang="en-GB" sz="1799" b="1" spc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1366B7-D282-44BB-A781-34E2F04EC180}"/>
                </a:ext>
              </a:extLst>
            </p:cNvPr>
            <p:cNvSpPr txBox="1"/>
            <p:nvPr userDrawn="1"/>
          </p:nvSpPr>
          <p:spPr>
            <a:xfrm>
              <a:off x="521723" y="3063355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LINDA BALDWIN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F3A45-32BB-48CA-8A5E-D9BA6D9B96A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2962586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99" b="1" spc="299"/>
                <a:t>DOMINIE MOSS</a:t>
              </a:r>
            </a:p>
            <a:p>
              <a:pPr algn="r">
                <a:lnSpc>
                  <a:spcPct val="15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A629C-9869-45B8-8EA1-20EB40A0034D}"/>
              </a:ext>
            </a:extLst>
          </p:cNvPr>
          <p:cNvGrpSpPr/>
          <p:nvPr userDrawn="1"/>
        </p:nvGrpSpPr>
        <p:grpSpPr>
          <a:xfrm>
            <a:off x="3590212" y="350838"/>
            <a:ext cx="1985497" cy="5884726"/>
            <a:chOff x="3590211" y="-14923"/>
            <a:chExt cx="1985497" cy="5884726"/>
          </a:xfrm>
        </p:grpSpPr>
        <p:pic>
          <p:nvPicPr>
            <p:cNvPr id="3" name="Picture 2" descr="Shape, circle&#10;&#10;Description automatically generated">
              <a:extLst>
                <a:ext uri="{FF2B5EF4-FFF2-40B4-BE49-F238E27FC236}">
                  <a16:creationId xmlns:a16="http://schemas.microsoft.com/office/drawing/2014/main" id="{214242C4-F272-42E7-BF24-9DD1D8E337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011" y="0"/>
              <a:ext cx="1879697" cy="1879697"/>
            </a:xfrm>
            <a:prstGeom prst="rect">
              <a:avLst/>
            </a:prstGeom>
          </p:spPr>
        </p:pic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A9D3FF88-C041-4330-8962-5F1B098E7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211" y="1991322"/>
              <a:ext cx="1890247" cy="1879697"/>
            </a:xfrm>
            <a:prstGeom prst="rect">
              <a:avLst/>
            </a:prstGeom>
          </p:spPr>
        </p:pic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C4A41972-4720-42C7-9675-1CC1DC2B0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761" y="3982644"/>
              <a:ext cx="1879697" cy="18796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A0DBFDD-D907-4BAE-8C13-A6479994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010" y="-14923"/>
              <a:ext cx="1879697" cy="189462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43AEB53-C38F-49B2-8327-CA981EAE5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761" y="1984700"/>
              <a:ext cx="1875359" cy="1879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2C11185-BF37-4EA6-ADE7-528C21966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360" y="3995275"/>
              <a:ext cx="1879697" cy="187452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A26D4D-DC52-4996-9073-F25DBEC8ABE4}"/>
              </a:ext>
            </a:extLst>
          </p:cNvPr>
          <p:cNvGrpSpPr/>
          <p:nvPr userDrawn="1"/>
        </p:nvGrpSpPr>
        <p:grpSpPr>
          <a:xfrm>
            <a:off x="5694571" y="785945"/>
            <a:ext cx="1993913" cy="5881239"/>
            <a:chOff x="5694571" y="991684"/>
            <a:chExt cx="1993912" cy="5881239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0D377DF9-95D6-4DCC-B9AB-22695481D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13" y="995661"/>
              <a:ext cx="1879697" cy="1879697"/>
            </a:xfrm>
            <a:prstGeom prst="rect">
              <a:avLst/>
            </a:prstGeom>
          </p:spPr>
        </p:pic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6229D8A9-9D91-4406-9A81-52414D6F6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363" y="2986983"/>
              <a:ext cx="1879697" cy="1879697"/>
            </a:xfrm>
            <a:prstGeom prst="rect">
              <a:avLst/>
            </a:prstGeom>
          </p:spPr>
        </p:pic>
        <p:pic>
          <p:nvPicPr>
            <p:cNvPr id="45" name="Picture 44" descr="Shape, circle&#10;&#10;Description automatically generated">
              <a:extLst>
                <a:ext uri="{FF2B5EF4-FFF2-40B4-BE49-F238E27FC236}">
                  <a16:creationId xmlns:a16="http://schemas.microsoft.com/office/drawing/2014/main" id="{F17D5ABD-8814-45DF-A10C-F0A8C8E0B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571" y="4993226"/>
              <a:ext cx="1879697" cy="1879697"/>
            </a:xfrm>
            <a:prstGeom prst="rect">
              <a:avLst/>
            </a:prstGeom>
          </p:spPr>
        </p:pic>
        <p:pic>
          <p:nvPicPr>
            <p:cNvPr id="43" name="Picture 42" descr="A picture containing person, clothing, posing, close&#10;&#10;Description automatically generated">
              <a:extLst>
                <a:ext uri="{FF2B5EF4-FFF2-40B4-BE49-F238E27FC236}">
                  <a16:creationId xmlns:a16="http://schemas.microsoft.com/office/drawing/2014/main" id="{49E7F621-A9AD-4D8B-B7E4-B1660F0F7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170" y="4993226"/>
              <a:ext cx="1865097" cy="186477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</p:spPr>
        </p:pic>
        <p:pic>
          <p:nvPicPr>
            <p:cNvPr id="51" name="Picture 50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C127480-6BB7-408F-9F10-691ECDD94C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434" y="2986983"/>
              <a:ext cx="1865097" cy="188367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DD77A1-FC9D-4775-83C7-D2601D5F1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234" y="991684"/>
              <a:ext cx="1899249" cy="1868753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58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65BDF3-124A-4354-9611-00112DBDD521}"/>
              </a:ext>
            </a:extLst>
          </p:cNvPr>
          <p:cNvSpPr txBox="1"/>
          <p:nvPr userDrawn="1"/>
        </p:nvSpPr>
        <p:spPr>
          <a:xfrm>
            <a:off x="366203" y="2061218"/>
            <a:ext cx="2962587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99" b="1" spc="299"/>
              <a:t>DOMINIE MOSS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Founder/CEO</a:t>
            </a:r>
            <a:endParaRPr lang="en-GB" sz="1799" b="1" spc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07A98-3174-4927-949C-D4EBA7E8EC71}"/>
              </a:ext>
            </a:extLst>
          </p:cNvPr>
          <p:cNvSpPr txBox="1"/>
          <p:nvPr userDrawn="1"/>
        </p:nvSpPr>
        <p:spPr>
          <a:xfrm>
            <a:off x="366203" y="4065497"/>
            <a:ext cx="3419072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spc="299"/>
              <a:t>HELEN COWAN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Executive Coach, </a:t>
            </a:r>
          </a:p>
          <a:p>
            <a:pPr>
              <a:lnSpc>
                <a:spcPct val="100000"/>
              </a:lnSpc>
            </a:pPr>
            <a:r>
              <a:rPr lang="en-US" sz="1799" b="1" spc="0"/>
              <a:t>Founder of The Tall Wall</a:t>
            </a:r>
            <a:endParaRPr lang="en-GB" sz="1799" b="1" spc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09" y="1686258"/>
            <a:ext cx="1879698" cy="187969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4A41972-4720-42C7-9675-1CC1DC2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61" y="4068676"/>
            <a:ext cx="1879698" cy="18796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0DBFDD-D907-4BAE-8C13-A6479994A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97" y="1664756"/>
            <a:ext cx="1879698" cy="18946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C11185-BF37-4EA6-ADE7-528C21966A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51" y="4071260"/>
            <a:ext cx="1879698" cy="1874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0CD933-4610-47AA-8FB2-A5855E12E207}"/>
              </a:ext>
            </a:extLst>
          </p:cNvPr>
          <p:cNvSpPr txBox="1"/>
          <p:nvPr userDrawn="1"/>
        </p:nvSpPr>
        <p:spPr>
          <a:xfrm>
            <a:off x="6026564" y="1608042"/>
            <a:ext cx="6151728" cy="238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Established The Return Hub in October 2016</a:t>
            </a:r>
          </a:p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20 years’ experience in Financial Services, 17 of which were in Executive Search</a:t>
            </a:r>
          </a:p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A unique financial services executive search and advisory firm designed to fill a significant gap in the recruitment market </a:t>
            </a:r>
          </a:p>
          <a:p>
            <a:pPr algn="just"/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Brandon Grotesque" charset="0"/>
              </a:rPr>
              <a:t>Placing highly qualified, skilled and talented senior professionals back into work after a career break or a career pivot covering a wide range of sectors and roles within Financial 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40CFEE-70E5-45F6-B439-89129B81F6E7}"/>
              </a:ext>
            </a:extLst>
          </p:cNvPr>
          <p:cNvSpPr txBox="1"/>
          <p:nvPr userDrawn="1"/>
        </p:nvSpPr>
        <p:spPr>
          <a:xfrm>
            <a:off x="6040273" y="4137000"/>
            <a:ext cx="6151728" cy="147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  <a:ea typeface="Brandon Grotesque" charset="0"/>
                <a:cs typeface="Arial" panose="020B0604020202020204" pitchFamily="34" charset="0"/>
              </a:rPr>
              <a:t>Founder of The Tall Wall – an </a:t>
            </a:r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</a:rPr>
              <a:t>Executive Coaching company specialising in talented women. </a:t>
            </a:r>
          </a:p>
          <a:p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</a:rPr>
              <a:t> Ex “Big Four” M&amp;A consultant</a:t>
            </a:r>
          </a:p>
          <a:p>
            <a:r>
              <a:rPr lang="en-GB" sz="1799">
                <a:solidFill>
                  <a:schemeClr val="bg1"/>
                </a:solidFill>
                <a:latin typeface="Brandon Grotesque" panose="020B0503020203060202" pitchFamily="34" charset="77"/>
              </a:rPr>
              <a:t>Works with senior women in professional services and banking who are going through a major career transition</a:t>
            </a:r>
            <a:endParaRPr lang="en-GB" sz="1799">
              <a:solidFill>
                <a:schemeClr val="bg1"/>
              </a:solidFill>
              <a:latin typeface="Brandon Grotesque" panose="020B0503020203060202" pitchFamily="34" charset="77"/>
              <a:ea typeface="Brandon Grotesq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48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7" grpId="0"/>
      <p:bldP spid="29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7BA82-9534-4925-9A8A-35CB1C89B07F}"/>
              </a:ext>
            </a:extLst>
          </p:cNvPr>
          <p:cNvGrpSpPr/>
          <p:nvPr userDrawn="1"/>
        </p:nvGrpSpPr>
        <p:grpSpPr>
          <a:xfrm>
            <a:off x="366203" y="2061217"/>
            <a:ext cx="3419072" cy="2927222"/>
            <a:chOff x="521723" y="2086234"/>
            <a:chExt cx="3419072" cy="29272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5BDF3-124A-4354-9611-00112DBDD521}"/>
                </a:ext>
              </a:extLst>
            </p:cNvPr>
            <p:cNvSpPr txBox="1"/>
            <p:nvPr userDrawn="1"/>
          </p:nvSpPr>
          <p:spPr>
            <a:xfrm>
              <a:off x="521723" y="2086234"/>
              <a:ext cx="2962587" cy="64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799" b="1" spc="299"/>
                <a:t>DOMINIE MOSS</a:t>
              </a:r>
            </a:p>
            <a:p>
              <a:pPr>
                <a:lnSpc>
                  <a:spcPct val="100000"/>
                </a:lnSpc>
              </a:pPr>
              <a:r>
                <a:rPr lang="en-US" sz="1799" b="1" spc="0"/>
                <a:t>Founder/CEO</a:t>
              </a:r>
              <a:endParaRPr lang="en-GB" sz="1799" b="1" spc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07A98-3174-4927-949C-D4EBA7E8EC71}"/>
                </a:ext>
              </a:extLst>
            </p:cNvPr>
            <p:cNvSpPr txBox="1"/>
            <p:nvPr userDrawn="1"/>
          </p:nvSpPr>
          <p:spPr>
            <a:xfrm>
              <a:off x="521723" y="4090511"/>
              <a:ext cx="3419072" cy="922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9" b="1" spc="299"/>
                <a:t>HELEN COWAN</a:t>
              </a:r>
            </a:p>
            <a:p>
              <a:pPr>
                <a:lnSpc>
                  <a:spcPct val="100000"/>
                </a:lnSpc>
              </a:pPr>
              <a:r>
                <a:rPr lang="en-US" sz="1799" b="1" spc="0"/>
                <a:t>Executive Coach, </a:t>
              </a:r>
            </a:p>
            <a:p>
              <a:pPr>
                <a:lnSpc>
                  <a:spcPct val="100000"/>
                </a:lnSpc>
              </a:pPr>
              <a:r>
                <a:rPr lang="en-US" sz="1799" b="1" spc="0"/>
                <a:t>Founder of The Tall Wall</a:t>
              </a:r>
              <a:endParaRPr lang="en-GB" sz="1799" b="1" spc="0"/>
            </a:p>
          </p:txBody>
        </p:sp>
      </p:grp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14242C4-F272-42E7-BF24-9DD1D8E33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6" y="1686258"/>
            <a:ext cx="1879698" cy="187969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4A41972-4720-42C7-9675-1CC1DC2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6" y="4068676"/>
            <a:ext cx="1879698" cy="18796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0DBFDD-D907-4BAE-8C13-A6479994A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4" y="1678797"/>
            <a:ext cx="1879698" cy="18946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C11185-BF37-4EA6-ADE7-528C21966A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4" y="4078205"/>
            <a:ext cx="1879698" cy="1874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5E1F80-DB13-4A44-A819-4DD220E7121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42899" y="182565"/>
            <a:ext cx="11745938" cy="1276350"/>
          </a:xfrm>
        </p:spPr>
        <p:txBody>
          <a:bodyPr/>
          <a:lstStyle>
            <a:lvl1pPr algn="r">
              <a:buNone/>
              <a:defRPr sz="4000" b="1"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8EE5E-7E4D-425F-8203-0EB61FE03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2800" y="1809751"/>
            <a:ext cx="6299200" cy="19573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5361D18-BF29-480A-B0A7-0C9AB1AC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2800" y="4164439"/>
            <a:ext cx="6299200" cy="19573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085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2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47.jpe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45.jpe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3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47.jpe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45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47" Type="http://schemas.openxmlformats.org/officeDocument/2006/relationships/slideLayout" Target="../slideLayouts/slideLayout125.xml"/><Relationship Id="rId50" Type="http://schemas.openxmlformats.org/officeDocument/2006/relationships/slideLayout" Target="../slideLayouts/slideLayout128.xml"/><Relationship Id="rId55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53" Type="http://schemas.openxmlformats.org/officeDocument/2006/relationships/slideLayout" Target="../slideLayouts/slideLayout131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26.xml"/><Relationship Id="rId56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86.xml"/><Relationship Id="rId51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119.xml"/><Relationship Id="rId54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49" Type="http://schemas.openxmlformats.org/officeDocument/2006/relationships/slideLayout" Target="../slideLayouts/slideLayout127.xml"/><Relationship Id="rId57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98542-0EA8-4078-A358-07212CF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38BE-3C3C-44A5-83F5-E64831E5D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BDF0-2A55-4ECF-89DC-1CC8CCE39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BDC3-F77A-4266-8633-1B2AB1D31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285D0-4E62-449D-84F2-6CF18930B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942" r:id="rId12"/>
    <p:sldLayoutId id="2147483944" r:id="rId13"/>
    <p:sldLayoutId id="2147484066" r:id="rId14"/>
    <p:sldLayoutId id="2147483661" r:id="rId15"/>
    <p:sldLayoutId id="2147483663" r:id="rId16"/>
    <p:sldLayoutId id="2147483772" r:id="rId17"/>
    <p:sldLayoutId id="2147483788" r:id="rId18"/>
    <p:sldLayoutId id="2147483847" r:id="rId19"/>
    <p:sldLayoutId id="2147483860" r:id="rId20"/>
    <p:sldLayoutId id="2147483669" r:id="rId21"/>
    <p:sldLayoutId id="2147483653" r:id="rId22"/>
    <p:sldLayoutId id="2147483744" r:id="rId23"/>
    <p:sldLayoutId id="2147483654" r:id="rId24"/>
    <p:sldLayoutId id="2147483671" r:id="rId25"/>
    <p:sldLayoutId id="2147483748" r:id="rId26"/>
    <p:sldLayoutId id="2147483750" r:id="rId27"/>
    <p:sldLayoutId id="2147483677" r:id="rId28"/>
    <p:sldLayoutId id="2147483751" r:id="rId29"/>
    <p:sldLayoutId id="2147483678" r:id="rId30"/>
    <p:sldLayoutId id="2147483680" r:id="rId31"/>
    <p:sldLayoutId id="2147483681" r:id="rId32"/>
    <p:sldLayoutId id="2147483746" r:id="rId33"/>
    <p:sldLayoutId id="2147483684" r:id="rId34"/>
    <p:sldLayoutId id="2147483754" r:id="rId35"/>
    <p:sldLayoutId id="2147483773" r:id="rId36"/>
    <p:sldLayoutId id="2147483686" r:id="rId37"/>
    <p:sldLayoutId id="2147483695" r:id="rId38"/>
    <p:sldLayoutId id="2147483756" r:id="rId39"/>
    <p:sldLayoutId id="2147483745" r:id="rId40"/>
    <p:sldLayoutId id="2147483790" r:id="rId41"/>
    <p:sldLayoutId id="214748384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57" r:id="rId48"/>
    <p:sldLayoutId id="2147483758" r:id="rId49"/>
    <p:sldLayoutId id="2147483720" r:id="rId50"/>
    <p:sldLayoutId id="2147483721" r:id="rId51"/>
    <p:sldLayoutId id="2147483730" r:id="rId52"/>
    <p:sldLayoutId id="2147483787" r:id="rId53"/>
    <p:sldLayoutId id="2147484170" r:id="rId54"/>
  </p:sldLayoutIdLst>
  <p:txStyles>
    <p:titleStyle>
      <a:lvl1pPr algn="l" defTabSz="9144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5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85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14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51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38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75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3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6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4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32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9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7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98542-0EA8-4078-A358-07212CF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38BE-3C3C-44A5-83F5-E64831E5D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BDF0-2A55-4ECF-89DC-1CC8CCE39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BDC3-F77A-4266-8633-1B2AB1D31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285D0-4E62-449D-84F2-6CF18930B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B129C926-6FE3-4DA6-A8FD-888082B6CF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72" y="1349861"/>
            <a:ext cx="9070620" cy="4015409"/>
          </a:xfrm>
          <a:prstGeom prst="rect">
            <a:avLst/>
          </a:prstGeom>
        </p:spPr>
      </p:pic>
      <p:pic>
        <p:nvPicPr>
          <p:cNvPr id="8" name="Picture Placeholder 69" descr="A close up of a sign&#10;&#10;Description automatically generated">
            <a:extLst>
              <a:ext uri="{FF2B5EF4-FFF2-40B4-BE49-F238E27FC236}">
                <a16:creationId xmlns:a16="http://schemas.microsoft.com/office/drawing/2014/main" id="{18D1EAC8-6E87-4F95-9B10-FDC1EA8CB5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2" b="19572"/>
          <a:stretch>
            <a:fillRect/>
          </a:stretch>
        </p:blipFill>
        <p:spPr>
          <a:xfrm>
            <a:off x="5756205" y="5909599"/>
            <a:ext cx="1366434" cy="831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E93F7-31F7-47DA-8670-B68E428833C3}"/>
              </a:ext>
            </a:extLst>
          </p:cNvPr>
          <p:cNvPicPr/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95" b="7182"/>
          <a:stretch/>
        </p:blipFill>
        <p:spPr bwMode="auto">
          <a:xfrm>
            <a:off x="2430911" y="5922685"/>
            <a:ext cx="1247113" cy="81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004AB-FAD3-4CCF-92FB-87E3BB8683B7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7" y="5905616"/>
            <a:ext cx="1134697" cy="103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33A3-0A60-4FD1-9407-96F75FC66906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77" y="5944973"/>
            <a:ext cx="1083628" cy="82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D448C989-652D-4DE2-9908-358779B81C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13" y="5934272"/>
            <a:ext cx="2668578" cy="831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324B1-D077-4F55-BF52-B784001F254B}"/>
              </a:ext>
            </a:extLst>
          </p:cNvPr>
          <p:cNvPicPr/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94" y="5944289"/>
            <a:ext cx="1297941" cy="81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76920-BF69-4AAC-AFF5-127485C77703}"/>
              </a:ext>
            </a:extLst>
          </p:cNvPr>
          <p:cNvPicPr/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037" y="5944286"/>
            <a:ext cx="556706" cy="8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D3BCEA01-566D-420A-8702-B9B0B70A8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6" t="3786" r="5028" b="4185"/>
          <a:stretch/>
        </p:blipFill>
        <p:spPr>
          <a:xfrm>
            <a:off x="1539932" y="5922685"/>
            <a:ext cx="861092" cy="887705"/>
          </a:xfrm>
          <a:prstGeom prst="rect">
            <a:avLst/>
          </a:prstGeom>
        </p:spPr>
      </p:pic>
      <p:pic>
        <p:nvPicPr>
          <p:cNvPr id="22" name="Picture 21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BEA3AC4F-ED52-4664-BA5E-593191F00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1685" r="55215" b="5962"/>
          <a:stretch/>
        </p:blipFill>
        <p:spPr>
          <a:xfrm>
            <a:off x="576260" y="5879569"/>
            <a:ext cx="918869" cy="9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defTabSz="9144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5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85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14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51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38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75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3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6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4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32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9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7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98542-0EA8-4078-A358-07212CF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38BE-3C3C-44A5-83F5-E64831E5D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BDF0-2A55-4ECF-89DC-1CC8CCE39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BDC3-F77A-4266-8633-1B2AB1D31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285D0-4E62-449D-84F2-6CF18930B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B129C926-6FE3-4DA6-A8FD-888082B6CF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72" y="1349861"/>
            <a:ext cx="9070620" cy="4015409"/>
          </a:xfrm>
          <a:prstGeom prst="rect">
            <a:avLst/>
          </a:prstGeom>
        </p:spPr>
      </p:pic>
      <p:pic>
        <p:nvPicPr>
          <p:cNvPr id="8" name="Picture Placeholder 69" descr="A close up of a sign&#10;&#10;Description automatically generated">
            <a:extLst>
              <a:ext uri="{FF2B5EF4-FFF2-40B4-BE49-F238E27FC236}">
                <a16:creationId xmlns:a16="http://schemas.microsoft.com/office/drawing/2014/main" id="{18D1EAC8-6E87-4F95-9B10-FDC1EA8CB5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2" b="19572"/>
          <a:stretch>
            <a:fillRect/>
          </a:stretch>
        </p:blipFill>
        <p:spPr>
          <a:xfrm>
            <a:off x="5911985" y="5934272"/>
            <a:ext cx="1366434" cy="831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E93F7-31F7-47DA-8670-B68E428833C3}"/>
              </a:ext>
            </a:extLst>
          </p:cNvPr>
          <p:cNvPicPr/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95" b="7182"/>
          <a:stretch/>
        </p:blipFill>
        <p:spPr bwMode="auto">
          <a:xfrm>
            <a:off x="2628870" y="5922685"/>
            <a:ext cx="1247113" cy="81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004AB-FAD3-4CCF-92FB-87E3BB8683B7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60" y="5900636"/>
            <a:ext cx="1181170" cy="10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33A3-0A60-4FD1-9407-96F75FC66906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50" y="5940619"/>
            <a:ext cx="1083628" cy="82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D448C989-652D-4DE2-9908-358779B81C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90" y="5934271"/>
            <a:ext cx="2668578" cy="831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324B1-D077-4F55-BF52-B784001F254B}"/>
              </a:ext>
            </a:extLst>
          </p:cNvPr>
          <p:cNvPicPr/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94" y="5944289"/>
            <a:ext cx="1297941" cy="81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76920-BF69-4AAC-AFF5-127485C77703}"/>
              </a:ext>
            </a:extLst>
          </p:cNvPr>
          <p:cNvPicPr/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692" y="5937970"/>
            <a:ext cx="556706" cy="8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D3BCEA01-566D-420A-8702-B9B0B70A8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6" t="3786" r="5028" b="17357"/>
          <a:stretch/>
        </p:blipFill>
        <p:spPr>
          <a:xfrm>
            <a:off x="1549057" y="5922460"/>
            <a:ext cx="1010565" cy="892685"/>
          </a:xfrm>
          <a:prstGeom prst="rect">
            <a:avLst/>
          </a:prstGeom>
        </p:spPr>
      </p:pic>
      <p:pic>
        <p:nvPicPr>
          <p:cNvPr id="22" name="Picture 21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BEA3AC4F-ED52-4664-BA5E-593191F00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5474" r="54044" b="21905"/>
          <a:stretch/>
        </p:blipFill>
        <p:spPr>
          <a:xfrm>
            <a:off x="431504" y="5929764"/>
            <a:ext cx="1090571" cy="8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6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l" defTabSz="9144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5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85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14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51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38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75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3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6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4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32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9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7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98542-0EA8-4078-A358-07212CF1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38BE-3C3C-44A5-83F5-E64831E5D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BDF0-2A55-4ECF-89DC-1CC8CCE39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61A3-CBD9-4A8C-85DF-5B96B6AC70F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BDC3-F77A-4266-8633-1B2AB1D31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285D0-4E62-449D-84F2-6CF18930B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73F72-649A-4627-93A7-9EC186C3B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18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  <p:sldLayoutId id="2147484086" r:id="rId19"/>
    <p:sldLayoutId id="2147484087" r:id="rId20"/>
    <p:sldLayoutId id="2147484088" r:id="rId21"/>
    <p:sldLayoutId id="2147484089" r:id="rId22"/>
    <p:sldLayoutId id="2147484090" r:id="rId23"/>
    <p:sldLayoutId id="2147484091" r:id="rId24"/>
    <p:sldLayoutId id="2147484092" r:id="rId25"/>
    <p:sldLayoutId id="2147484093" r:id="rId26"/>
    <p:sldLayoutId id="2147484094" r:id="rId27"/>
    <p:sldLayoutId id="2147484095" r:id="rId28"/>
    <p:sldLayoutId id="2147484096" r:id="rId29"/>
    <p:sldLayoutId id="2147484097" r:id="rId30"/>
    <p:sldLayoutId id="2147484098" r:id="rId31"/>
    <p:sldLayoutId id="2147484099" r:id="rId32"/>
    <p:sldLayoutId id="2147484100" r:id="rId33"/>
    <p:sldLayoutId id="2147484101" r:id="rId34"/>
    <p:sldLayoutId id="2147484102" r:id="rId35"/>
    <p:sldLayoutId id="2147484103" r:id="rId36"/>
    <p:sldLayoutId id="2147484104" r:id="rId37"/>
    <p:sldLayoutId id="2147484105" r:id="rId38"/>
    <p:sldLayoutId id="2147484106" r:id="rId39"/>
    <p:sldLayoutId id="2147484107" r:id="rId40"/>
    <p:sldLayoutId id="2147484108" r:id="rId41"/>
    <p:sldLayoutId id="2147484109" r:id="rId42"/>
    <p:sldLayoutId id="2147484110" r:id="rId43"/>
    <p:sldLayoutId id="2147484111" r:id="rId44"/>
    <p:sldLayoutId id="2147484112" r:id="rId45"/>
    <p:sldLayoutId id="2147484113" r:id="rId46"/>
    <p:sldLayoutId id="2147484114" r:id="rId47"/>
    <p:sldLayoutId id="2147484115" r:id="rId48"/>
    <p:sldLayoutId id="2147484116" r:id="rId49"/>
    <p:sldLayoutId id="2147484117" r:id="rId50"/>
    <p:sldLayoutId id="2147484118" r:id="rId51"/>
    <p:sldLayoutId id="2147484119" r:id="rId52"/>
    <p:sldLayoutId id="2147484120" r:id="rId53"/>
    <p:sldLayoutId id="2147484121" r:id="rId54"/>
    <p:sldLayoutId id="2147484122" r:id="rId55"/>
    <p:sldLayoutId id="2147484123" r:id="rId56"/>
    <p:sldLayoutId id="2147484124" r:id="rId57"/>
  </p:sldLayoutIdLst>
  <p:txStyles>
    <p:titleStyle>
      <a:lvl1pPr algn="l" defTabSz="9144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5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85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6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14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51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9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7" indent="-228620" algn="l" defTabSz="91447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38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75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3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6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4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32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9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7" algn="l" defTabSz="91447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rdive.com/news/why-do-28-of-employees-quit-in-their-first-90-days-poor-onboarding-practi/441139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DAB83-F951-4290-94BF-1E610CC06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48" y="3805622"/>
            <a:ext cx="11635956" cy="290410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4000" dirty="0"/>
          </a:p>
          <a:p>
            <a:pPr>
              <a:spcBef>
                <a:spcPts val="0"/>
              </a:spcBef>
            </a:pPr>
            <a:r>
              <a:rPr lang="en-GB" sz="3598" dirty="0"/>
              <a:t>Onboarding Guidance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CEC49B-A2AE-15CA-84AB-E248B8401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r="14630"/>
          <a:stretch/>
        </p:blipFill>
        <p:spPr>
          <a:xfrm>
            <a:off x="6" y="-752619"/>
            <a:ext cx="12192002" cy="5697941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680EF52-54EF-9886-3DA1-B6355EC63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483" y="4402644"/>
            <a:ext cx="1176580" cy="51288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D4FE2FD-A68F-F3DA-84F0-D5675F830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35" y="3592360"/>
            <a:ext cx="1473896" cy="147389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A0982-4EA7-B4B1-98A1-E5764F0281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2402" dirty="0"/>
              <a:t>Recommended process</a:t>
            </a:r>
          </a:p>
        </p:txBody>
      </p:sp>
    </p:spTree>
    <p:extLst>
      <p:ext uri="{BB962C8B-B14F-4D97-AF65-F5344CB8AC3E}">
        <p14:creationId xmlns:p14="http://schemas.microsoft.com/office/powerpoint/2010/main" val="410046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A464-7241-2A19-F3D7-DB560BE6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empos Headline Black" panose="02020A03060303060403" pitchFamily="18" charset="0"/>
              </a:rPr>
              <a:t>Onboarding guide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6682-5BBF-92B1-5279-DBFE6BA1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971179" cy="48021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  <a:latin typeface="Museo Sans 100" panose="02000000000000000000" pitchFamily="50" charset="0"/>
              </a:rPr>
              <a:t>Congratulations on your new hire/s. To get to this point you, along with other key stakeholders have invested considerable amounts of time and money and now you have one or more new joiners.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DB575E"/>
                </a:solidFill>
                <a:latin typeface="Museo Sans 100" panose="02000000000000000000" pitchFamily="50" charset="0"/>
              </a:rPr>
              <a:t>What next?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  <a:latin typeface="Museo Sans 100" panose="02000000000000000000" pitchFamily="50" charset="0"/>
              </a:rPr>
              <a:t>The first </a:t>
            </a:r>
            <a:r>
              <a:rPr lang="en-GB" sz="1800" b="1" dirty="0">
                <a:solidFill>
                  <a:schemeClr val="bg1"/>
                </a:solidFill>
                <a:latin typeface="Museo Sans 100" panose="02000000000000000000" pitchFamily="50" charset="0"/>
                <a:hlinkClick r:id="rId2"/>
              </a:rPr>
              <a:t>3 months is a crucial time when settling in for any new hire</a:t>
            </a:r>
            <a:r>
              <a:rPr lang="en-GB" sz="1800" b="1" dirty="0">
                <a:solidFill>
                  <a:schemeClr val="bg1"/>
                </a:solidFill>
                <a:latin typeface="Museo Sans 100" panose="02000000000000000000" pitchFamily="50" charset="0"/>
              </a:rPr>
              <a:t>. To protect and enhance the investment you have made and to see that the diverse knowledge, experience and talent thrives and reaches potential in your organisation; a </a:t>
            </a: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well-considered, tailored and robust onboarding process is essential. A good plan will see that the individual:</a:t>
            </a:r>
            <a:endParaRPr lang="en-GB" sz="18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i="0" dirty="0">
              <a:solidFill>
                <a:schemeClr val="bg1"/>
              </a:solidFill>
              <a:effectLst/>
              <a:latin typeface="Museo Sans 100" panose="020000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Settles in well, has their technology efficiently set up and feels welcomed and visible (whether remote, hybrid or in person)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Integrates into their team/the organisation and has regular communication and feedback touchpoints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Understands the organisation’s values and culture and where they fit in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Feels supported and knows how and where and from whom to find help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Becomes productive quickly and is enabled to work to fulfil and deliver on their potential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GB" sz="14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</a:br>
            <a:endParaRPr lang="en-GB" sz="14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6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A464-7241-2A19-F3D7-DB560BE6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empos Headline Black" panose="02020A03060303060403" pitchFamily="18" charset="0"/>
              </a:rPr>
              <a:t>Onboarding guide </a:t>
            </a:r>
            <a:r>
              <a:rPr lang="en-GB" sz="3200" dirty="0">
                <a:latin typeface="Tiempos Headline Black" panose="02020A03060303060403" pitchFamily="18" charset="0"/>
              </a:rPr>
              <a:t>continued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6682-5BBF-92B1-5279-DBFE6BA1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971179" cy="490466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Without a plan in place, new hires can lack clarity on their role and how it links to the organisation’s goals, which can have a knock-on effect on how they experience the company. In the worst case, this can result in turnover which means: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i="0" dirty="0">
              <a:solidFill>
                <a:schemeClr val="bg1"/>
              </a:solidFill>
              <a:effectLst/>
              <a:latin typeface="Museo Sans 100" panose="020000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Additional cost and time for recruiting a replacement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Wasted time and money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B575E"/>
              </a:buClr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Damage to the organisation’s employer brand and reputational risk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i="0" dirty="0">
              <a:solidFill>
                <a:schemeClr val="bg1"/>
              </a:solidFill>
              <a:effectLst/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Alongside the key practical information that will need to be delivered for the purposes of compliance and company policy, the onboarding process should focus on creating a welcoming and communicative impression that lasts beyond the initial first week.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This should be put in place, </a:t>
            </a:r>
            <a:r>
              <a:rPr lang="en-GB" sz="1800" b="1" dirty="0">
                <a:solidFill>
                  <a:schemeClr val="bg1"/>
                </a:solidFill>
                <a:latin typeface="Museo Sans 100" panose="02000000000000000000" pitchFamily="50" charset="0"/>
              </a:rPr>
              <a:t>for all new employees </a:t>
            </a:r>
            <a:r>
              <a:rPr lang="en-GB" sz="1800" b="1" i="0" dirty="0">
                <a:solidFill>
                  <a:srgbClr val="DB575E"/>
                </a:solidFill>
                <a:effectLst/>
                <a:latin typeface="Museo Sans 100" panose="02000000000000000000" pitchFamily="50" charset="0"/>
              </a:rPr>
              <a:t>including experienced and senior hires </a:t>
            </a:r>
            <a:r>
              <a:rPr lang="en-GB" sz="1800" b="1" dirty="0">
                <a:solidFill>
                  <a:schemeClr val="bg1"/>
                </a:solidFill>
                <a:latin typeface="Museo Sans 100" panose="02000000000000000000" pitchFamily="50" charset="0"/>
              </a:rPr>
              <a:t>so that individuals can quickly gain an </a:t>
            </a: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understanding of the business’ ways of working and get up to speed in their role.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  <a:t>A good onboarding process will help create a content and thriving hire that could act as an internal and external case study illustrating the merits of the company culture.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GB" sz="1400" b="1" i="0" dirty="0">
                <a:solidFill>
                  <a:schemeClr val="bg1"/>
                </a:solidFill>
                <a:effectLst/>
                <a:latin typeface="Museo Sans 100" panose="02000000000000000000" pitchFamily="50" charset="0"/>
              </a:rPr>
            </a:br>
            <a:endParaRPr lang="en-GB" sz="1400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A464-7241-2A19-F3D7-DB560BE6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802109" cy="1325563"/>
          </a:xfrm>
        </p:spPr>
        <p:txBody>
          <a:bodyPr/>
          <a:lstStyle/>
          <a:p>
            <a:r>
              <a:rPr lang="en-GB" dirty="0">
                <a:latin typeface="Tiempos Headline Black" panose="02020A03060303060403" pitchFamily="18" charset="0"/>
              </a:rPr>
              <a:t>Onboarding </a:t>
            </a:r>
            <a:r>
              <a:rPr lang="en-GB" sz="3200" dirty="0">
                <a:latin typeface="Tiempos Headline Black" panose="02020A03060303060403" pitchFamily="18" charset="0"/>
              </a:rPr>
              <a:t>– recommended considerations</a:t>
            </a:r>
            <a:endParaRPr lang="en-GB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91EEF-6ECB-B59B-A98C-5488AB4C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81916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0C0701-8395-0017-5BF7-87D9AA04A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382950"/>
              </p:ext>
            </p:extLst>
          </p:nvPr>
        </p:nvGraphicFramePr>
        <p:xfrm>
          <a:off x="395591" y="1102291"/>
          <a:ext cx="11570983" cy="217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F813CB74-04E9-AF22-9CA2-DE502C7C9CAF}"/>
              </a:ext>
            </a:extLst>
          </p:cNvPr>
          <p:cNvSpPr/>
          <p:nvPr/>
        </p:nvSpPr>
        <p:spPr>
          <a:xfrm>
            <a:off x="3657174" y="3025183"/>
            <a:ext cx="2418945" cy="421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Week 1 – Week 4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A0EB01-96D4-75F4-C65D-91DCB8D9F75B}"/>
              </a:ext>
            </a:extLst>
          </p:cNvPr>
          <p:cNvSpPr/>
          <p:nvPr/>
        </p:nvSpPr>
        <p:spPr>
          <a:xfrm>
            <a:off x="6367527" y="2965353"/>
            <a:ext cx="2418945" cy="421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6 months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F699E8C-0B7F-836B-E625-C8DF71112E1D}"/>
              </a:ext>
            </a:extLst>
          </p:cNvPr>
          <p:cNvSpPr/>
          <p:nvPr/>
        </p:nvSpPr>
        <p:spPr>
          <a:xfrm>
            <a:off x="9221366" y="2979894"/>
            <a:ext cx="2418945" cy="421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 – 12 months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1E46031-673B-90A1-CE82-1BC0AF91C7C0}"/>
              </a:ext>
            </a:extLst>
          </p:cNvPr>
          <p:cNvSpPr/>
          <p:nvPr/>
        </p:nvSpPr>
        <p:spPr>
          <a:xfrm>
            <a:off x="552077" y="2994871"/>
            <a:ext cx="2418945" cy="421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 Joining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03936E-2303-6542-6A16-871EE22CC25E}"/>
              </a:ext>
            </a:extLst>
          </p:cNvPr>
          <p:cNvSpPr/>
          <p:nvPr/>
        </p:nvSpPr>
        <p:spPr>
          <a:xfrm>
            <a:off x="395591" y="3611963"/>
            <a:ext cx="2637890" cy="3132548"/>
          </a:xfrm>
          <a:prstGeom prst="rect">
            <a:avLst/>
          </a:prstGeom>
          <a:solidFill>
            <a:srgbClr val="E89498"/>
          </a:solidFill>
          <a:ln>
            <a:solidFill>
              <a:srgbClr val="F6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Assign stakeholder team  responsible for onboarding (ideally not just HR)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Stay in touch – organise social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Send any tech ahead of day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Organise a line manager welcome call  or meet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Assign a pre joining coaching session (time/resources permitting)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Communicate the hire to the rest of the company internally and externally</a:t>
            </a:r>
          </a:p>
          <a:p>
            <a:pPr marL="742864" lvl="1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842EFA-CE98-76C6-6E07-E2E361F14E6F}"/>
              </a:ext>
            </a:extLst>
          </p:cNvPr>
          <p:cNvSpPr/>
          <p:nvPr/>
        </p:nvSpPr>
        <p:spPr>
          <a:xfrm>
            <a:off x="3357591" y="3611963"/>
            <a:ext cx="2637890" cy="3132548"/>
          </a:xfrm>
          <a:prstGeom prst="rect">
            <a:avLst/>
          </a:prstGeom>
          <a:solidFill>
            <a:srgbClr val="E89498"/>
          </a:solidFill>
          <a:ln>
            <a:solidFill>
              <a:srgbClr val="F6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Compliance/H&amp;S/tech training/culture and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Role specific information and objectives - set up and keep to regular meetings with line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Assign Mentor/buddy with regular touch points (tacit knowledge – how do we do things 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Identify and introduce sponsors (not necessarily the line manager)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Sign post relevant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Identify training needs and supply L&amp;D resources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72FD48-28F0-BF3A-C9E6-319A1A93B527}"/>
              </a:ext>
            </a:extLst>
          </p:cNvPr>
          <p:cNvSpPr/>
          <p:nvPr/>
        </p:nvSpPr>
        <p:spPr>
          <a:xfrm>
            <a:off x="6281990" y="3577865"/>
            <a:ext cx="2637890" cy="3166645"/>
          </a:xfrm>
          <a:prstGeom prst="rect">
            <a:avLst/>
          </a:prstGeom>
          <a:solidFill>
            <a:srgbClr val="E89498"/>
          </a:solidFill>
          <a:ln>
            <a:solidFill>
              <a:srgbClr val="F6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Develop and agree objectives and development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Introduction to all key stakeholders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Find opportunities for joiner to share new knowledge and insights to the wider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Check regular communication touch points are being maintained by stakeholder team/line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Coaching sessions to complete by month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Create a case study of the process for internal and external comms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2C4E1B-DA65-4354-FEF3-5413E2B7A020}"/>
              </a:ext>
            </a:extLst>
          </p:cNvPr>
          <p:cNvSpPr/>
          <p:nvPr/>
        </p:nvSpPr>
        <p:spPr>
          <a:xfrm>
            <a:off x="9158519" y="3540870"/>
            <a:ext cx="2637890" cy="3203639"/>
          </a:xfrm>
          <a:prstGeom prst="rect">
            <a:avLst/>
          </a:prstGeom>
          <a:solidFill>
            <a:srgbClr val="E89498"/>
          </a:solidFill>
          <a:ln>
            <a:solidFill>
              <a:srgbClr val="F6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Regular appraisals/ communication and touch points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Review of role objectives performance and insights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Assess and communicate pay and promotion opportunities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Explore avenues for further growth and contribution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Gather feedback and insights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Consider reverse mentoring opportunities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/>
              <a:t>Review process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3537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2314D9-0215-428B-9CBE-2ED831562BC1}"/>
              </a:ext>
            </a:extLst>
          </p:cNvPr>
          <p:cNvSpPr/>
          <p:nvPr/>
        </p:nvSpPr>
        <p:spPr>
          <a:xfrm>
            <a:off x="3845724" y="965416"/>
            <a:ext cx="4500560" cy="286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75">
              <a:lnSpc>
                <a:spcPts val="3001"/>
              </a:lnSpc>
              <a:defRPr/>
            </a:pPr>
            <a:r>
              <a:rPr lang="en-U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www.thereturnhub.com</a:t>
            </a:r>
          </a:p>
          <a:p>
            <a:pPr algn="ctr" defTabSz="914475">
              <a:lnSpc>
                <a:spcPts val="3001"/>
              </a:lnSpc>
              <a:defRPr/>
            </a:pPr>
            <a:r>
              <a:rPr lang="is-I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Call: +44 203 907 8040</a:t>
            </a:r>
          </a:p>
          <a:p>
            <a:pPr algn="ctr" defTabSz="914475">
              <a:lnSpc>
                <a:spcPts val="3001"/>
              </a:lnSpc>
              <a:defRPr/>
            </a:pPr>
            <a:r>
              <a:rPr lang="is-I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info@thereturnhub.com</a:t>
            </a:r>
          </a:p>
          <a:p>
            <a:pPr algn="ctr" defTabSz="914475">
              <a:lnSpc>
                <a:spcPts val="3001"/>
              </a:lnSpc>
              <a:defRPr/>
            </a:pPr>
            <a:endParaRPr lang="is-IS" sz="2002" spc="-50" dirty="0">
              <a:solidFill>
                <a:prstClr val="white"/>
              </a:solidFill>
              <a:latin typeface="Brandon Grotesque" panose="020B0503020203060202" pitchFamily="34" charset="77"/>
              <a:ea typeface="Tiempos Headline Black" charset="0"/>
              <a:cs typeface="Arial" panose="020B0604020202020204" pitchFamily="34" charset="0"/>
            </a:endParaRPr>
          </a:p>
          <a:p>
            <a:pPr algn="ctr" defTabSz="914475">
              <a:defRPr/>
            </a:pPr>
            <a:r>
              <a:rPr lang="is-I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Facebook: The Return Hub </a:t>
            </a:r>
          </a:p>
          <a:p>
            <a:pPr algn="ctr" defTabSz="914475">
              <a:defRPr/>
            </a:pPr>
            <a:r>
              <a:rPr lang="en-U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LinkedIn: The Return Hub</a:t>
            </a:r>
          </a:p>
          <a:p>
            <a:pPr algn="ctr" defTabSz="914475">
              <a:defRPr/>
            </a:pPr>
            <a:r>
              <a:rPr lang="en-U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Twitter: @TheReturnHub</a:t>
            </a:r>
          </a:p>
          <a:p>
            <a:pPr algn="ctr" defTabSz="914475">
              <a:defRPr/>
            </a:pPr>
            <a:r>
              <a:rPr lang="en-US" sz="2002" spc="-50" dirty="0">
                <a:solidFill>
                  <a:prstClr val="white"/>
                </a:solidFill>
                <a:latin typeface="Brandon Grotesque" panose="020B0503020203060202" pitchFamily="34" charset="77"/>
                <a:ea typeface="Tiempos Headline Black" charset="0"/>
                <a:cs typeface="Arial" panose="020B0604020202020204" pitchFamily="34" charset="0"/>
              </a:rPr>
              <a:t>Instagram: @The Return Hub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FD541-2441-42DA-B43A-7FC252EDB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45" y="4128999"/>
            <a:ext cx="1314117" cy="143006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F37001F-15D5-43DD-87A0-F74FEE0D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88" y="5559065"/>
            <a:ext cx="1733952" cy="813684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A2052FA-14A3-46A8-828A-CB833665E15F}"/>
              </a:ext>
            </a:extLst>
          </p:cNvPr>
          <p:cNvSpPr txBox="1">
            <a:spLocks/>
          </p:cNvSpPr>
          <p:nvPr/>
        </p:nvSpPr>
        <p:spPr>
          <a:xfrm>
            <a:off x="342903" y="182569"/>
            <a:ext cx="10479844" cy="1276350"/>
          </a:xfrm>
          <a:prstGeom prst="rect">
            <a:avLst/>
          </a:prstGeom>
        </p:spPr>
        <p:txBody>
          <a:bodyPr vert="horz" lIns="91440" tIns="45723" rIns="91440" bIns="45723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75">
              <a:spcBef>
                <a:spcPts val="1003"/>
              </a:spcBef>
              <a:defRPr/>
            </a:pPr>
            <a:r>
              <a:rPr lang="en-US" sz="4000">
                <a:solidFill>
                  <a:srgbClr val="FFFFFF"/>
                </a:solidFill>
                <a:latin typeface="Times New Roman"/>
              </a:rPr>
              <a:t>Questions</a:t>
            </a:r>
            <a:endParaRPr lang="en-GB" sz="400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445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1">
      <a:dk1>
        <a:srgbClr val="FFFFFF"/>
      </a:dk1>
      <a:lt1>
        <a:srgbClr val="FFFFFF"/>
      </a:lt1>
      <a:dk2>
        <a:srgbClr val="3C2F5B"/>
      </a:dk2>
      <a:lt2>
        <a:srgbClr val="3C2F5B"/>
      </a:lt2>
      <a:accent1>
        <a:srgbClr val="E1757A"/>
      </a:accent1>
      <a:accent2>
        <a:srgbClr val="2B8782"/>
      </a:accent2>
      <a:accent3>
        <a:srgbClr val="F4A79F"/>
      </a:accent3>
      <a:accent4>
        <a:srgbClr val="3C2F5B"/>
      </a:accent4>
      <a:accent5>
        <a:srgbClr val="E1757A"/>
      </a:accent5>
      <a:accent6>
        <a:srgbClr val="E89498"/>
      </a:accent6>
      <a:hlink>
        <a:srgbClr val="FFFFFF"/>
      </a:hlink>
      <a:folHlink>
        <a:srgbClr val="FFFFFF"/>
      </a:folHlink>
    </a:clrScheme>
    <a:fontScheme name="Custom 2">
      <a:majorFont>
        <a:latin typeface="Times New Roman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Custom 1">
      <a:dk1>
        <a:srgbClr val="FFFFFF"/>
      </a:dk1>
      <a:lt1>
        <a:srgbClr val="FFFFFF"/>
      </a:lt1>
      <a:dk2>
        <a:srgbClr val="3C2F5B"/>
      </a:dk2>
      <a:lt2>
        <a:srgbClr val="3C2F5B"/>
      </a:lt2>
      <a:accent1>
        <a:srgbClr val="E1757A"/>
      </a:accent1>
      <a:accent2>
        <a:srgbClr val="2B8782"/>
      </a:accent2>
      <a:accent3>
        <a:srgbClr val="F4A79F"/>
      </a:accent3>
      <a:accent4>
        <a:srgbClr val="3C2F5B"/>
      </a:accent4>
      <a:accent5>
        <a:srgbClr val="E1757A"/>
      </a:accent5>
      <a:accent6>
        <a:srgbClr val="E89498"/>
      </a:accent6>
      <a:hlink>
        <a:srgbClr val="FFFFFF"/>
      </a:hlink>
      <a:folHlink>
        <a:srgbClr val="FFFFFF"/>
      </a:folHlink>
    </a:clrScheme>
    <a:fontScheme name="Custom 2">
      <a:majorFont>
        <a:latin typeface="Times New Roman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Custom 1">
      <a:dk1>
        <a:srgbClr val="FFFFFF"/>
      </a:dk1>
      <a:lt1>
        <a:srgbClr val="FFFFFF"/>
      </a:lt1>
      <a:dk2>
        <a:srgbClr val="3C2F5B"/>
      </a:dk2>
      <a:lt2>
        <a:srgbClr val="3C2F5B"/>
      </a:lt2>
      <a:accent1>
        <a:srgbClr val="E1757A"/>
      </a:accent1>
      <a:accent2>
        <a:srgbClr val="2B8782"/>
      </a:accent2>
      <a:accent3>
        <a:srgbClr val="F4A79F"/>
      </a:accent3>
      <a:accent4>
        <a:srgbClr val="3C2F5B"/>
      </a:accent4>
      <a:accent5>
        <a:srgbClr val="E1757A"/>
      </a:accent5>
      <a:accent6>
        <a:srgbClr val="E89498"/>
      </a:accent6>
      <a:hlink>
        <a:srgbClr val="FFFFFF"/>
      </a:hlink>
      <a:folHlink>
        <a:srgbClr val="FFFFFF"/>
      </a:folHlink>
    </a:clrScheme>
    <a:fontScheme name="Custom 2">
      <a:majorFont>
        <a:latin typeface="Times New Roman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Custom 1">
      <a:dk1>
        <a:srgbClr val="FFFFFF"/>
      </a:dk1>
      <a:lt1>
        <a:srgbClr val="FFFFFF"/>
      </a:lt1>
      <a:dk2>
        <a:srgbClr val="3C2F5B"/>
      </a:dk2>
      <a:lt2>
        <a:srgbClr val="3C2F5B"/>
      </a:lt2>
      <a:accent1>
        <a:srgbClr val="E1757A"/>
      </a:accent1>
      <a:accent2>
        <a:srgbClr val="2B8782"/>
      </a:accent2>
      <a:accent3>
        <a:srgbClr val="F4A79F"/>
      </a:accent3>
      <a:accent4>
        <a:srgbClr val="3C2F5B"/>
      </a:accent4>
      <a:accent5>
        <a:srgbClr val="E1757A"/>
      </a:accent5>
      <a:accent6>
        <a:srgbClr val="E89498"/>
      </a:accent6>
      <a:hlink>
        <a:srgbClr val="FFFFFF"/>
      </a:hlink>
      <a:folHlink>
        <a:srgbClr val="FFFFFF"/>
      </a:folHlink>
    </a:clrScheme>
    <a:fontScheme name="Custom 2">
      <a:majorFont>
        <a:latin typeface="Times New Roman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2e967d2-3d57-4bab-ad85-c41e1cd79d5d">
      <UserInfo>
        <DisplayName>Helen Cowan</DisplayName>
        <AccountId>19</AccountId>
        <AccountType/>
      </UserInfo>
      <UserInfo>
        <DisplayName>Dominie Moss</DisplayName>
        <AccountId>13</AccountId>
        <AccountType/>
      </UserInfo>
      <UserInfo>
        <DisplayName>Katherine Newnham</DisplayName>
        <AccountId>21</AccountId>
        <AccountType/>
      </UserInfo>
      <UserInfo>
        <DisplayName>Claire Douglas</DisplayName>
        <AccountId>20</AccountId>
        <AccountType/>
      </UserInfo>
      <UserInfo>
        <DisplayName>Sarah Thorne</DisplayName>
        <AccountId>12</AccountId>
        <AccountType/>
      </UserInfo>
    </SharedWithUsers>
    <lcf76f155ced4ddcb4097134ff3c332f xmlns="c8c5fb3e-c4f1-4815-b5b7-f0a4aea1328a">
      <Terms xmlns="http://schemas.microsoft.com/office/infopath/2007/PartnerControls"/>
    </lcf76f155ced4ddcb4097134ff3c332f>
    <TaxCatchAll xmlns="52e967d2-3d57-4bab-ad85-c41e1cd79d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774EC129249044BAFDA449031CB9FC" ma:contentTypeVersion="18" ma:contentTypeDescription="Create a new document." ma:contentTypeScope="" ma:versionID="4051ede74e0e5bf0ddb0722f2e697761">
  <xsd:schema xmlns:xsd="http://www.w3.org/2001/XMLSchema" xmlns:xs="http://www.w3.org/2001/XMLSchema" xmlns:p="http://schemas.microsoft.com/office/2006/metadata/properties" xmlns:ns2="52e967d2-3d57-4bab-ad85-c41e1cd79d5d" xmlns:ns3="c8c5fb3e-c4f1-4815-b5b7-f0a4aea1328a" targetNamespace="http://schemas.microsoft.com/office/2006/metadata/properties" ma:root="true" ma:fieldsID="d6adbab5783f1815bbfdc5940328f544" ns2:_="" ns3:_="">
    <xsd:import namespace="52e967d2-3d57-4bab-ad85-c41e1cd79d5d"/>
    <xsd:import namespace="c8c5fb3e-c4f1-4815-b5b7-f0a4aea1328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967d2-3d57-4bab-ad85-c41e1cd79d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4fe31c-aa7d-438d-b0bd-96ea388d196c}" ma:internalName="TaxCatchAll" ma:showField="CatchAllData" ma:web="52e967d2-3d57-4bab-ad85-c41e1cd79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5fb3e-c4f1-4815-b5b7-f0a4aea13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f8f879-247d-4d73-a42e-21bd979b83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DE9A33-1004-4664-ADEE-F2CD0CDC3B8D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c8c5fb3e-c4f1-4815-b5b7-f0a4aea1328a"/>
    <ds:schemaRef ds:uri="http://purl.org/dc/dcmitype/"/>
    <ds:schemaRef ds:uri="52e967d2-3d57-4bab-ad85-c41e1cd79d5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92AEA6-9F96-4F75-9F24-CAE8C70355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5103A4-B20D-4D24-8F57-CFA387D75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e967d2-3d57-4bab-ad85-c41e1cd79d5d"/>
    <ds:schemaRef ds:uri="c8c5fb3e-c4f1-4815-b5b7-f0a4aea13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5383</TotalTime>
  <Words>963</Words>
  <Application>Microsoft Office PowerPoint</Application>
  <PresentationFormat>Widescreen</PresentationFormat>
  <Paragraphs>124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Brandon Grotesque</vt:lpstr>
      <vt:lpstr>Calibri</vt:lpstr>
      <vt:lpstr>Century Gothic</vt:lpstr>
      <vt:lpstr>Museo Sans 100</vt:lpstr>
      <vt:lpstr>Tiempos Headline Black</vt:lpstr>
      <vt:lpstr>Times New Roman</vt:lpstr>
      <vt:lpstr>Custom Design</vt:lpstr>
      <vt:lpstr>2_Custom Design</vt:lpstr>
      <vt:lpstr>3_Custom Design</vt:lpstr>
      <vt:lpstr>4_Custom Design</vt:lpstr>
      <vt:lpstr>PowerPoint Presentation</vt:lpstr>
      <vt:lpstr>Onboarding guide</vt:lpstr>
      <vt:lpstr>Onboarding guide continued</vt:lpstr>
      <vt:lpstr>Onboarding – recommended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Thorne</dc:creator>
  <cp:lastModifiedBy>Sarah Thorne</cp:lastModifiedBy>
  <cp:revision>2</cp:revision>
  <cp:lastPrinted>2020-12-28T11:41:16Z</cp:lastPrinted>
  <dcterms:created xsi:type="dcterms:W3CDTF">2020-12-06T16:09:14Z</dcterms:created>
  <dcterms:modified xsi:type="dcterms:W3CDTF">2024-09-17T21:14:44Z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0x0101001B774EC129249044BAFDA449031CB9FC</vt:lpwstr>
  </property>
  <property fmtid="{D5CDD505-2E9C-101B-9397-08002B2CF9AE}" pid="3" name="MediaServiceImageTags">
    <vt:lpwstr/>
  </property>
</Properties>
</file>